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sldIdLst>
    <p:sldId id="256" r:id="rId2"/>
    <p:sldId id="279" r:id="rId3"/>
    <p:sldId id="396" r:id="rId4"/>
    <p:sldId id="282" r:id="rId5"/>
    <p:sldId id="372" r:id="rId6"/>
    <p:sldId id="376" r:id="rId7"/>
    <p:sldId id="378" r:id="rId8"/>
    <p:sldId id="394" r:id="rId9"/>
    <p:sldId id="379" r:id="rId10"/>
    <p:sldId id="389" r:id="rId11"/>
    <p:sldId id="385" r:id="rId12"/>
    <p:sldId id="402" r:id="rId13"/>
    <p:sldId id="293" r:id="rId14"/>
    <p:sldId id="380" r:id="rId15"/>
    <p:sldId id="296" r:id="rId16"/>
    <p:sldId id="395" r:id="rId17"/>
    <p:sldId id="397" r:id="rId18"/>
    <p:sldId id="363" r:id="rId19"/>
    <p:sldId id="398" r:id="rId20"/>
    <p:sldId id="403" r:id="rId21"/>
    <p:sldId id="299" r:id="rId22"/>
    <p:sldId id="388" r:id="rId23"/>
    <p:sldId id="301" r:id="rId24"/>
    <p:sldId id="399" r:id="rId25"/>
    <p:sldId id="401" r:id="rId2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99"/>
    <a:srgbClr val="CC0000"/>
    <a:srgbClr val="FF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9" autoAdjust="0"/>
    <p:restoredTop sz="94371" autoAdjust="0"/>
  </p:normalViewPr>
  <p:slideViewPr>
    <p:cSldViewPr>
      <p:cViewPr varScale="1">
        <p:scale>
          <a:sx n="104" d="100"/>
          <a:sy n="104" d="100"/>
        </p:scale>
        <p:origin x="1848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</p:spTree>
    <p:extLst>
      <p:ext uri="{BB962C8B-B14F-4D97-AF65-F5344CB8AC3E}">
        <p14:creationId xmlns:p14="http://schemas.microsoft.com/office/powerpoint/2010/main" val="420410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1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2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3788" y="933450"/>
            <a:ext cx="4465637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92CF30-A2A8-417C-B6BD-5F77A63F7C0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0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9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40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4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43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4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D97B0-601E-453B-A6EC-374FB79873F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88913"/>
            <a:ext cx="8391525" cy="2500312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ru-RU" altLang="ru-RU" sz="3200" i="1" dirty="0">
                <a:solidFill>
                  <a:srgbClr val="CC0000"/>
                </a:solidFill>
              </a:rPr>
            </a:br>
            <a:br>
              <a:rPr lang="ru-RU" altLang="ru-RU" sz="4000" i="1" dirty="0">
                <a:solidFill>
                  <a:srgbClr val="CC0000"/>
                </a:solidFill>
              </a:rPr>
            </a:br>
            <a:br>
              <a:rPr lang="ru-RU" altLang="ru-RU" sz="4000" i="1" dirty="0">
                <a:solidFill>
                  <a:srgbClr val="CC0000"/>
                </a:solidFill>
              </a:rPr>
            </a:br>
            <a:r>
              <a:rPr lang="ru-RU" altLang="ru-RU" sz="2400" i="1" dirty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4000" i="1" dirty="0">
                <a:solidFill>
                  <a:srgbClr val="CC0000"/>
                </a:solidFill>
              </a:rPr>
            </a:br>
            <a:br>
              <a:rPr lang="ru-RU" altLang="ru-RU" sz="4000" i="1" dirty="0">
                <a:solidFill>
                  <a:srgbClr val="CC0000"/>
                </a:solidFill>
              </a:rPr>
            </a:br>
            <a:r>
              <a:rPr lang="ru-RU" altLang="ru-RU" sz="2800" i="1" dirty="0">
                <a:solidFill>
                  <a:srgbClr val="CC0000"/>
                </a:solidFill>
              </a:rPr>
              <a:t>Портфолио</a:t>
            </a:r>
            <a:r>
              <a:rPr lang="ru-RU" altLang="ru-RU" sz="2800" i="1" dirty="0">
                <a:solidFill>
                  <a:srgbClr val="000099"/>
                </a:solidFill>
              </a:rPr>
              <a:t> 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Труниной Кристины Валериевны,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учителя математики и информатики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МОУ «Средняя общеобразовательная школа №11» г.о.Саранск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br>
              <a:rPr lang="ru-RU" altLang="ru-RU" sz="2800" i="1" dirty="0">
                <a:solidFill>
                  <a:srgbClr val="000099"/>
                </a:solidFill>
              </a:rPr>
            </a:br>
            <a:endParaRPr lang="ru-RU" altLang="ru-RU" sz="2800" i="1" dirty="0">
              <a:solidFill>
                <a:srgbClr val="000099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67544" y="3212976"/>
            <a:ext cx="8429625" cy="3143250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Дата рождения: 10.10.1998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b="1" dirty="0">
              <a:solidFill>
                <a:srgbClr val="CC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Профессиональное образование: </a:t>
            </a:r>
          </a:p>
          <a:p>
            <a:pPr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бакалавр (Педагогическое образование (с</a:t>
            </a:r>
            <a:r>
              <a:rPr lang="en-US" altLang="ru-RU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двумя профиля подготовки)), номер 101324 6062354, дата выдачи 08.07.2021,</a:t>
            </a:r>
            <a:r>
              <a:rPr lang="en-US" altLang="ru-RU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ФГБОУ ВПО «Мордовский государственный педагогический университет имени М. Е. </a:t>
            </a:r>
            <a:r>
              <a:rPr lang="ru-RU" altLang="ru-RU" sz="1600" b="1" dirty="0" err="1">
                <a:solidFill>
                  <a:srgbClr val="CC0000"/>
                </a:solidFill>
                <a:latin typeface="Times New Roman" pitchFamily="18" charset="0"/>
              </a:rPr>
              <a:t>Евсевьева</a:t>
            </a: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»</a:t>
            </a:r>
          </a:p>
          <a:p>
            <a:pPr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магистр (Педагогическое образование), номер 101334 0260654, дата выдачи 06.02.2024,</a:t>
            </a:r>
            <a:r>
              <a:rPr lang="en-US" altLang="ru-RU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ФГБОУ ВПО «Мордовский государственный педагогический университет имени М. Е. </a:t>
            </a:r>
            <a:r>
              <a:rPr lang="ru-RU" altLang="ru-RU" sz="1600" b="1" dirty="0" err="1">
                <a:solidFill>
                  <a:srgbClr val="CC0000"/>
                </a:solidFill>
                <a:latin typeface="Times New Roman" pitchFamily="18" charset="0"/>
              </a:rPr>
              <a:t>Евсевьева</a:t>
            </a: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»</a:t>
            </a:r>
          </a:p>
          <a:p>
            <a:pPr mar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b="1" dirty="0">
              <a:solidFill>
                <a:srgbClr val="CC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Стаж педагогической работы (по специальности): 2 года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b="1" dirty="0">
              <a:solidFill>
                <a:srgbClr val="CC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Общий трудовой стаж: 2 года	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						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Наличие квалификационной категории: нет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															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CC0000"/>
                </a:solidFill>
                <a:latin typeface="Times New Roman" pitchFamily="18" charset="0"/>
              </a:rPr>
              <a:t>Звание: нет	</a:t>
            </a: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ru-RU" altLang="ru-RU" sz="1800" b="1" dirty="0">
                <a:solidFill>
                  <a:srgbClr val="CC0000"/>
                </a:solidFill>
                <a:latin typeface="Times New Roman" pitchFamily="18" charset="0"/>
              </a:rPr>
              <a:t>						</a:t>
            </a:r>
            <a:r>
              <a:rPr lang="ru-RU" altLang="ru-RU" sz="1800" b="1" dirty="0">
                <a:solidFill>
                  <a:srgbClr val="B80047"/>
                </a:solidFill>
                <a:latin typeface="Times New Roman" pitchFamily="18" charset="0"/>
              </a:rPr>
              <a:t>								</a:t>
            </a:r>
            <a:endParaRPr lang="ru-RU" altLang="ru-RU" sz="1800" b="1" dirty="0">
              <a:solidFill>
                <a:srgbClr val="2D2DB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D1295-FA9B-115C-8317-F9EBA1A6C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0279"/>
            <a:ext cx="7740352" cy="5677721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4DC289A-19EA-87EF-909A-A69F861C3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129573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8123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DE9CF0-7EA5-54D8-9B91-8D1EB684FDF9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58F8F24-C869-691B-6B5B-B6E97A0F0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88640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902C47-CD3D-50F9-C518-4960D5AB6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14346"/>
            <a:ext cx="3877584" cy="560172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61235AE-C01A-1103-25E7-4D4D16498CB6}"/>
              </a:ext>
            </a:extLst>
          </p:cNvPr>
          <p:cNvGrpSpPr/>
          <p:nvPr/>
        </p:nvGrpSpPr>
        <p:grpSpPr>
          <a:xfrm>
            <a:off x="4334784" y="2830390"/>
            <a:ext cx="4809216" cy="1362075"/>
            <a:chOff x="4327632" y="2833551"/>
            <a:chExt cx="4809216" cy="136207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BE68E32-1D7B-DDE9-2CCD-AF7962C08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4784" y="2833551"/>
              <a:ext cx="4724400" cy="136207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FB6557-28CD-9920-EE17-00B7AD0F6BA1}"/>
                </a:ext>
              </a:extLst>
            </p:cNvPr>
            <p:cNvSpPr/>
            <p:nvPr/>
          </p:nvSpPr>
          <p:spPr bwMode="auto">
            <a:xfrm>
              <a:off x="4327632" y="3861048"/>
              <a:ext cx="4809216" cy="189856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29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05D959A-FB81-5561-040C-77FFD7EC4F5F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A82BC-6785-0F14-7E9B-E410122AA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2" y="1268760"/>
            <a:ext cx="3808668" cy="501317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BA3740F-65B1-421E-9215-89EC66EF4433}"/>
              </a:ext>
            </a:extLst>
          </p:cNvPr>
          <p:cNvGrpSpPr/>
          <p:nvPr/>
        </p:nvGrpSpPr>
        <p:grpSpPr>
          <a:xfrm>
            <a:off x="4427984" y="2060848"/>
            <a:ext cx="4410075" cy="3190875"/>
            <a:chOff x="4427984" y="1988840"/>
            <a:chExt cx="4410075" cy="319087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296E207-E3E4-E923-B882-07C72B370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984" y="1988840"/>
              <a:ext cx="4410075" cy="31908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D2BD9D7-16E6-C11D-0348-616BAD75269F}"/>
                </a:ext>
              </a:extLst>
            </p:cNvPr>
            <p:cNvSpPr/>
            <p:nvPr/>
          </p:nvSpPr>
          <p:spPr bwMode="auto">
            <a:xfrm>
              <a:off x="4427984" y="3754551"/>
              <a:ext cx="4320480" cy="44574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909A462F-77C3-2229-3C50-8D806A24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274638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Международный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729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5600" y="260648"/>
            <a:ext cx="8748712" cy="177323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altLang="ru-RU" sz="2800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</a:t>
            </a:r>
            <a:endParaRPr lang="ru-RU" altLang="ru-RU" sz="2800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444677278"/>
              </p:ext>
            </p:extLst>
          </p:nvPr>
        </p:nvGraphicFramePr>
        <p:xfrm>
          <a:off x="431032" y="2420888"/>
          <a:ext cx="8712968" cy="35866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895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выступления</a:t>
                      </a:r>
                    </a:p>
                    <a:p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57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Основные компоненты и функции здоровьесберегающей технологии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104057"/>
                  </a:ext>
                </a:extLst>
              </a:tr>
              <a:tr h="75256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Возможности информационных технологий в процессе развития творческого мышления учащихся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59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Электронные образовательные ресурсы, способствующие развитию творческих способностей учащихся и учителей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967282"/>
                  </a:ext>
                </a:extLst>
              </a:tr>
              <a:tr h="68759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математической грамотности через решение комплексных задач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25096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799288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262699"/>
                </a:solidFill>
              </a:rPr>
              <a:t>Уровень образовательной организации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C37571-B74B-633D-35DC-A63A432F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99" y="875917"/>
            <a:ext cx="4210001" cy="5990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</a:t>
            </a:r>
            <a:b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 (очно)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594968"/>
              </p:ext>
            </p:extLst>
          </p:nvPr>
        </p:nvGraphicFramePr>
        <p:xfrm>
          <a:off x="251519" y="1772816"/>
          <a:ext cx="8715375" cy="4206240"/>
        </p:xfrm>
        <a:graphic>
          <a:graphicData uri="http://schemas.openxmlformats.org/drawingml/2006/table">
            <a:tbl>
              <a:tblPr/>
              <a:tblGrid>
                <a:gridCol w="44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095">
                  <a:extLst>
                    <a:ext uri="{9D8B030D-6E8A-4147-A177-3AD203B41FA5}">
                      <a16:colId xmlns:a16="http://schemas.microsoft.com/office/drawing/2014/main" val="2705436390"/>
                    </a:ext>
                  </a:extLst>
                </a:gridCol>
                <a:gridCol w="1917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9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урок по математике в 5А классе 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Умножение десятичных дробей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17.03.2022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урок по алгебре в 9Г классе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dirty="0">
                          <a:latin typeface="Georgia" panose="02040502050405020303" pitchFamily="18" charset="0"/>
                        </a:rPr>
                        <a:t>Квадратные уравнения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10.03.2023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урок по геометрии в 7А классе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Углы, образованные при пересечении двух параллельных прямых секущей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08.02.2024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Мастер-класс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Приемы развития функциональной грамотности на уроках математики в основной школе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27.03.2024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81195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35ACE1-0455-AF37-5DB3-B96A10B86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B754A-BE34-14D3-D52A-1AC433D53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" y="212114"/>
            <a:ext cx="4368232" cy="6433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450D94-36BA-CFD7-FBD3-C4A5B3302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227781"/>
            <a:ext cx="4464496" cy="64181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345084"/>
          </a:xfrm>
        </p:spPr>
        <p:txBody>
          <a:bodyPr/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11.Наставничество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057052"/>
          </a:xfrm>
        </p:spPr>
        <p:txBody>
          <a:bodyPr/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12.Экспертная деятельность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F958262-47D9-4AE9-8A3F-7D3EE380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340768"/>
            <a:ext cx="3024336" cy="529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      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66EDE-4881-5366-73AD-7EC25666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652" y="2014490"/>
            <a:ext cx="3171485" cy="4570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273076"/>
          </a:xfrm>
        </p:spPr>
        <p:txBody>
          <a:bodyPr/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13.Общественно-педагогическая активность педагога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F958262-47D9-4AE9-8A3F-7D3EE380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95500"/>
            <a:ext cx="7920880" cy="529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                                  Муниципальный уровень                           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42EE04-34C5-C914-0186-6D43FB851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11550" r="1747" b="16001"/>
          <a:stretch/>
        </p:blipFill>
        <p:spPr>
          <a:xfrm>
            <a:off x="4783545" y="1986106"/>
            <a:ext cx="3783300" cy="48026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A676F6-5D5B-F348-501F-F9EE368C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55" y="1982410"/>
            <a:ext cx="3312368" cy="47657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1003300"/>
          </a:xfrm>
        </p:spPr>
        <p:txBody>
          <a:bodyPr/>
          <a:lstStyle/>
          <a:p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1. Стабильные положительные результаты освоения обучающимися образовательных программ по итогам мониторингов, проводимых организацией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1DBD1E-3AB3-A229-F29C-35660DF84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484784"/>
            <a:ext cx="3888432" cy="52230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7C8BB-8827-470A-C019-D54DFA99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F9F69-075F-22B8-CC47-DDA7C5849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94CD31-5F9C-3BF5-B24B-96427436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428295"/>
            <a:ext cx="5400600" cy="62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08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748712" cy="14446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FA02D-43C9-42DD-BFAF-9D19511E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395500"/>
            <a:ext cx="3312368" cy="529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385D3-8BF8-DFC4-2775-15E24C9E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109517"/>
            <a:ext cx="3342729" cy="47251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748712" cy="14446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A06ED37-63F6-4748-85C6-0B2BF450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298811"/>
            <a:ext cx="3888432" cy="4740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316D4-D72F-0657-64D3-CFF15A7ED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947038"/>
            <a:ext cx="3744416" cy="47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333375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15. Награды и поощрения </a:t>
            </a:r>
            <a:endParaRPr lang="ru-RU" altLang="ru-RU" sz="2800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A1FE197-3D28-4DC7-AB41-5AAC2663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268760"/>
            <a:ext cx="3929062" cy="584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1F589F-2F29-91DE-64D4-BB1553844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49017"/>
            <a:ext cx="3157989" cy="4475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F2D0FA-60A0-8FA7-A0C3-C66D80BF2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335" y="2204864"/>
            <a:ext cx="5263758" cy="37047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333375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15. Награды и поощрения </a:t>
            </a:r>
            <a:endParaRPr lang="ru-RU" altLang="ru-RU" sz="2800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A1FE197-3D28-4DC7-AB41-5AAC2663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417638"/>
            <a:ext cx="8280920" cy="584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уровень       Республиканский уровень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243408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Дополнительная информация </a:t>
            </a:r>
            <a:endParaRPr lang="ru-RU" altLang="ru-RU" sz="2800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D57CD092-EEB5-8DC1-1BED-199DA9EBD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904968"/>
              </p:ext>
            </p:extLst>
          </p:nvPr>
        </p:nvGraphicFramePr>
        <p:xfrm>
          <a:off x="4540423" y="3933693"/>
          <a:ext cx="4586631" cy="3241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999" imgH="5667202" progId="AcroExch.Document.7">
                  <p:embed/>
                </p:oleObj>
              </mc:Choice>
              <mc:Fallback>
                <p:oleObj name="Acrobat Document" r:id="rId3" imgW="8019999" imgH="566720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0423" y="3933693"/>
                        <a:ext cx="4586631" cy="3241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54868D-1AC5-E3A2-4417-33A877062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0848"/>
            <a:ext cx="4586631" cy="3247999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98661D8-2854-1181-8C6C-B5DA11E55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243063"/>
              </p:ext>
            </p:extLst>
          </p:nvPr>
        </p:nvGraphicFramePr>
        <p:xfrm>
          <a:off x="4631209" y="692696"/>
          <a:ext cx="4321760" cy="305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019999" imgH="5667202" progId="AcroExch.Document.7">
                  <p:embed/>
                </p:oleObj>
              </mc:Choice>
              <mc:Fallback>
                <p:oleObj name="Acrobat Document" r:id="rId6" imgW="8019999" imgH="566720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1209" y="692696"/>
                        <a:ext cx="4321760" cy="305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1003300"/>
          </a:xfrm>
        </p:spPr>
        <p:txBody>
          <a:bodyPr/>
          <a:lstStyle/>
          <a:p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2. Внешний мониторинг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985F5-D536-0EB6-5C0F-ECFA43E15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1124744"/>
            <a:ext cx="4104456" cy="56456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748712" cy="10033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участие в инновационной </a:t>
            </a:r>
            <a:b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1916832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14B9BB-CFB7-465C-692A-B055655E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1628800"/>
            <a:ext cx="4103017" cy="50851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62E22-73C7-7E96-9D1C-AB8F47405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90" y="1628800"/>
            <a:ext cx="3710066" cy="50730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503238" y="116632"/>
            <a:ext cx="8640762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5. Резул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ьтаты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участия обучающихся во </a:t>
            </a:r>
            <a:b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Всероссийской предметной олимпиаде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5C4F180-F099-4C5E-88CB-CAD824AD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305773"/>
            <a:ext cx="3929062" cy="501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этап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9B5EAA-2391-5777-94AE-C4B7192C1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1348"/>
            <a:ext cx="3474554" cy="4581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9B7131-D0DD-8030-67C0-EB3066C67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981348"/>
            <a:ext cx="3744416" cy="46321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95288" y="333375"/>
            <a:ext cx="8748712" cy="100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chemeClr val="accent6"/>
                </a:solidFill>
              </a:rPr>
              <a:t>6. Позитивные результаты внеурочной деятельности обучающихся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2771800" y="1279556"/>
            <a:ext cx="3929062" cy="706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«Интернет»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5A8E2-04AA-9EF3-4111-AD851BFC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2" y="1985994"/>
            <a:ext cx="3739282" cy="4767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D169F1-774F-2CD2-4952-B1BAFD646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72" y="2050436"/>
            <a:ext cx="3691287" cy="47034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676442" y="726184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2626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уровень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D908BA-1908-E2F1-DDDA-CE8158DFC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8" y="1844824"/>
            <a:ext cx="3431687" cy="48541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BB8AFA-CD12-BD2D-9459-0318DAAB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37668"/>
            <a:ext cx="3993339" cy="50131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676442" y="726184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Региональный уровень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ACBD3-D8B4-CFF6-DB92-DBFFD3891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5" y="1628800"/>
            <a:ext cx="3779255" cy="51571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607" name="Group 9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01522926"/>
              </p:ext>
            </p:extLst>
          </p:nvPr>
        </p:nvGraphicFramePr>
        <p:xfrm>
          <a:off x="465137" y="1772816"/>
          <a:ext cx="8499351" cy="2114236"/>
        </p:xfrm>
        <a:graphic>
          <a:graphicData uri="http://schemas.openxmlformats.org/drawingml/2006/table">
            <a:tbl>
              <a:tblPr/>
              <a:tblGrid>
                <a:gridCol w="5904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публикации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4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к уроку геометрии по теме «Углы, образованные при пересечении двух параллельных прямых секущей»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сети Интернет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«Один день из жизни молодого педагога»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059003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755576" y="116632"/>
            <a:ext cx="7797800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b="1" kern="0" dirty="0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7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 Наличие</a:t>
            </a:r>
            <a:r>
              <a:rPr kumimoji="0" lang="ru-RU" altLang="ru-RU" sz="2800" b="1" i="0" u="none" strike="noStrike" kern="0" cap="none" spc="0" normalizeH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публикаций </a:t>
            </a:r>
            <a:endParaRPr kumimoji="0" lang="ru-RU" altLang="ru-RU" sz="2800" b="1" i="1" u="none" strike="noStrike" kern="0" cap="none" spc="0" normalizeH="0" baseline="0" noProof="0" dirty="0">
              <a:ln>
                <a:noFill/>
              </a:ln>
              <a:solidFill>
                <a:srgbClr val="262699"/>
              </a:solidFill>
              <a:effectLst/>
              <a:uLnTx/>
              <a:uFillTx/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F8F204D-DED6-EB3F-F2CC-335F507D6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88701"/>
              </p:ext>
            </p:extLst>
          </p:nvPr>
        </p:nvGraphicFramePr>
        <p:xfrm>
          <a:off x="465136" y="3887052"/>
          <a:ext cx="8499351" cy="754494"/>
        </p:xfrm>
        <a:graphic>
          <a:graphicData uri="http://schemas.openxmlformats.org/drawingml/2006/table">
            <a:tbl>
              <a:tblPr/>
              <a:tblGrid>
                <a:gridCol w="5904657">
                  <a:extLst>
                    <a:ext uri="{9D8B030D-6E8A-4147-A177-3AD203B41FA5}">
                      <a16:colId xmlns:a16="http://schemas.microsoft.com/office/drawing/2014/main" val="375512812"/>
                    </a:ext>
                  </a:extLst>
                </a:gridCol>
                <a:gridCol w="2594694">
                  <a:extLst>
                    <a:ext uri="{9D8B030D-6E8A-4147-A177-3AD203B41FA5}">
                      <a16:colId xmlns:a16="http://schemas.microsoft.com/office/drawing/2014/main" val="1558669256"/>
                    </a:ext>
                  </a:extLst>
                </a:gridCol>
              </a:tblGrid>
              <a:tr h="754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«Технология решения метрических задач на многогранниках векторно-координатным методом»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4693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62699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6351</TotalTime>
  <Words>515</Words>
  <Application>Microsoft Office PowerPoint</Application>
  <PresentationFormat>Экран (4:3)</PresentationFormat>
  <Paragraphs>99</Paragraphs>
  <Slides>25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Georgia</vt:lpstr>
      <vt:lpstr>Times New Roman</vt:lpstr>
      <vt:lpstr>1_Тема Office</vt:lpstr>
      <vt:lpstr>Acrobat Document</vt:lpstr>
      <vt:lpstr>   Министерство образования РМ  Портфолио   Труниной Кристины Валериевны, учителя математики и информатики МОУ «Средняя общеобразовательная школа №11» г.о.Саранск    </vt:lpstr>
      <vt:lpstr>1. Стабильные положительные результаты освоения обучающимися образовательных программ по итогам мониторингов, проводимых организацией</vt:lpstr>
      <vt:lpstr>2. Внешний мониторинг</vt:lpstr>
      <vt:lpstr>4. Результаты 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</vt:lpstr>
      <vt:lpstr>Презентация PowerPoint</vt:lpstr>
      <vt:lpstr>10. Проведение открытых уроков,  мастер-классов, мероприятий (очно)</vt:lpstr>
      <vt:lpstr>Презентация PowerPoint</vt:lpstr>
      <vt:lpstr>11.Наставничество</vt:lpstr>
      <vt:lpstr>12.Экспертная деятельность</vt:lpstr>
      <vt:lpstr>13.Общественно-педагогическая активность педагога</vt:lpstr>
      <vt:lpstr>Презентация PowerPoint</vt:lpstr>
      <vt:lpstr>14. Участие педагога в профессиональных конкурсах</vt:lpstr>
      <vt:lpstr>14. Участие педагога в профессиональных конкурсах</vt:lpstr>
      <vt:lpstr>15. Награды и поощрения </vt:lpstr>
      <vt:lpstr>15. Награды и поощрения </vt:lpstr>
      <vt:lpstr> Дополнительная информация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Дмитрий Трунин</cp:lastModifiedBy>
  <cp:revision>529</cp:revision>
  <cp:lastPrinted>1601-01-01T00:00:00Z</cp:lastPrinted>
  <dcterms:created xsi:type="dcterms:W3CDTF">2010-08-04T11:06:49Z</dcterms:created>
  <dcterms:modified xsi:type="dcterms:W3CDTF">2024-05-02T19:20:17Z</dcterms:modified>
</cp:coreProperties>
</file>