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2" r:id="rId2"/>
  </p:sldMasterIdLst>
  <p:notesMasterIdLst>
    <p:notesMasterId r:id="rId46"/>
  </p:notesMasterIdLst>
  <p:sldIdLst>
    <p:sldId id="322" r:id="rId3"/>
    <p:sldId id="276" r:id="rId4"/>
    <p:sldId id="347" r:id="rId5"/>
    <p:sldId id="319" r:id="rId6"/>
    <p:sldId id="346" r:id="rId7"/>
    <p:sldId id="320" r:id="rId8"/>
    <p:sldId id="390" r:id="rId9"/>
    <p:sldId id="359" r:id="rId10"/>
    <p:sldId id="386" r:id="rId11"/>
    <p:sldId id="394" r:id="rId12"/>
    <p:sldId id="361" r:id="rId13"/>
    <p:sldId id="395" r:id="rId14"/>
    <p:sldId id="396" r:id="rId15"/>
    <p:sldId id="397" r:id="rId16"/>
    <p:sldId id="362" r:id="rId17"/>
    <p:sldId id="366" r:id="rId18"/>
    <p:sldId id="393" r:id="rId19"/>
    <p:sldId id="377" r:id="rId20"/>
    <p:sldId id="367" r:id="rId21"/>
    <p:sldId id="368" r:id="rId22"/>
    <p:sldId id="334" r:id="rId23"/>
    <p:sldId id="381" r:id="rId24"/>
    <p:sldId id="403" r:id="rId25"/>
    <p:sldId id="385" r:id="rId26"/>
    <p:sldId id="384" r:id="rId27"/>
    <p:sldId id="371" r:id="rId28"/>
    <p:sldId id="369" r:id="rId29"/>
    <p:sldId id="414" r:id="rId30"/>
    <p:sldId id="305" r:id="rId31"/>
    <p:sldId id="373" r:id="rId32"/>
    <p:sldId id="374" r:id="rId33"/>
    <p:sldId id="413" r:id="rId34"/>
    <p:sldId id="376" r:id="rId35"/>
    <p:sldId id="392" r:id="rId36"/>
    <p:sldId id="406" r:id="rId37"/>
    <p:sldId id="411" r:id="rId38"/>
    <p:sldId id="355" r:id="rId39"/>
    <p:sldId id="272" r:id="rId40"/>
    <p:sldId id="400" r:id="rId41"/>
    <p:sldId id="407" r:id="rId42"/>
    <p:sldId id="356" r:id="rId43"/>
    <p:sldId id="382" r:id="rId44"/>
    <p:sldId id="380" r:id="rId45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2060"/>
    <a:srgbClr val="A50021"/>
    <a:srgbClr val="CC33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322" autoAdjust="0"/>
    <p:restoredTop sz="91646" autoAdjust="0"/>
  </p:normalViewPr>
  <p:slideViewPr>
    <p:cSldViewPr>
      <p:cViewPr>
        <p:scale>
          <a:sx n="70" d="100"/>
          <a:sy n="70" d="100"/>
        </p:scale>
        <p:origin x="-384" y="-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3789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3789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3789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3789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3789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3789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3789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1030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1031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Times New Roman" pitchFamily="18" charset="0"/>
              <a:buNone/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60363"/>
            <a:ext cx="8424863" cy="1268412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i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altLang="ru-RU" sz="3200" i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i="1" smtClean="0">
                <a:solidFill>
                  <a:srgbClr val="CC0000"/>
                </a:solidFill>
              </a:rPr>
              <a:t/>
            </a:r>
            <a:br>
              <a:rPr lang="ru-RU" altLang="ru-RU" sz="4000" i="1" smtClean="0">
                <a:solidFill>
                  <a:srgbClr val="CC0000"/>
                </a:solidFill>
              </a:rPr>
            </a:br>
            <a:endParaRPr lang="ru-RU" altLang="ru-RU" sz="2800" i="1" smtClean="0">
              <a:solidFill>
                <a:srgbClr val="000099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57188" y="4143375"/>
            <a:ext cx="8786812" cy="2286000"/>
          </a:xfrm>
        </p:spPr>
        <p:txBody>
          <a:bodyPr lIns="90000" tIns="46800" rIns="90000" bIns="46800"/>
          <a:lstStyle/>
          <a:p>
            <a:pPr marL="0" indent="0" algn="just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17.06.1993г.</a:t>
            </a:r>
          </a:p>
          <a:p>
            <a:pPr marL="0" indent="0" algn="just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высшее, МГПИ им. М. Е. </a:t>
            </a:r>
            <a:r>
              <a:rPr lang="ru-RU" alt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учитель начальных классов и учитель информатики по специальности «050708 Педагогика и методика начального образования с дополнительной специальностью 050202 Информатика»; № диплома 101305 0301191, дата выдачи 06.07.2015.</a:t>
            </a:r>
          </a:p>
          <a:p>
            <a:pPr marL="0" indent="0" algn="just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лет</a:t>
            </a:r>
          </a:p>
          <a:p>
            <a:pPr marL="0" indent="0" algn="just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лет </a:t>
            </a:r>
          </a:p>
          <a:p>
            <a:pPr marL="0" indent="0" algn="just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соответствие</a:t>
            </a:r>
          </a:p>
          <a:p>
            <a:pPr marL="0" indent="0" algn="just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№120</a:t>
            </a:r>
            <a:r>
              <a:rPr lang="en-US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alt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лс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 20.10.2017 г.</a:t>
            </a: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785787" y="1285875"/>
            <a:ext cx="7858180" cy="24622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defTabSz="914400">
              <a:spcBef>
                <a:spcPct val="50000"/>
              </a:spcBef>
              <a:defRPr/>
            </a:pPr>
            <a:r>
              <a:rPr lang="ru-RU" altLang="ru-RU" sz="30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 defTabSz="914400">
              <a:spcBef>
                <a:spcPct val="50000"/>
              </a:spcBef>
              <a:defRPr/>
            </a:pP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Митряшкиной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Екатерины Николаевны</a:t>
            </a:r>
            <a:r>
              <a:rPr lang="ru-RU" alt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alt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 начальных классов </a:t>
            </a:r>
          </a:p>
          <a:p>
            <a:pPr algn="ctr" defTabSz="914400">
              <a:spcBef>
                <a:spcPct val="50000"/>
              </a:spcBef>
              <a:defRPr/>
            </a:pPr>
            <a:r>
              <a:rPr lang="ru-RU" alt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МОУ «Средняя общеобразовательная школа № 11» </a:t>
            </a:r>
          </a:p>
          <a:p>
            <a:pPr algn="ctr" defTabSz="914400">
              <a:spcBef>
                <a:spcPct val="50000"/>
              </a:spcBef>
              <a:defRPr/>
            </a:pPr>
            <a:r>
              <a:rPr lang="ru-RU" alt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1476375" y="404813"/>
            <a:ext cx="6769100" cy="63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800" b="1">
                <a:solidFill>
                  <a:srgbClr val="262699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6. Сеть Интернет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800" b="1">
              <a:solidFill>
                <a:srgbClr val="262699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48340" t="20283" r="22783" b="7075"/>
          <a:stretch>
            <a:fillRect/>
          </a:stretch>
        </p:blipFill>
        <p:spPr bwMode="auto">
          <a:xfrm>
            <a:off x="357158" y="1142984"/>
            <a:ext cx="3286148" cy="480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785926"/>
            <a:ext cx="5429256" cy="383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2"/>
          <p:cNvSpPr>
            <a:spLocks noChangeArrowheads="1"/>
          </p:cNvSpPr>
          <p:nvPr/>
        </p:nvSpPr>
        <p:spPr bwMode="auto">
          <a:xfrm>
            <a:off x="2124075" y="214313"/>
            <a:ext cx="5256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>
                <a:solidFill>
                  <a:srgbClr val="262699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altLang="ru-RU" sz="2800" b="1">
                <a:solidFill>
                  <a:srgbClr val="262699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6. Муниципальный уровень</a:t>
            </a:r>
            <a:endParaRPr lang="ru-RU" altLang="ru-RU" sz="2400" b="1">
              <a:solidFill>
                <a:srgbClr val="262699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48872" t="20755" r="22783" b="6604"/>
          <a:stretch>
            <a:fillRect/>
          </a:stretch>
        </p:blipFill>
        <p:spPr bwMode="auto">
          <a:xfrm>
            <a:off x="179512" y="836712"/>
            <a:ext cx="4464496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наше наслед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1889" y="776298"/>
            <a:ext cx="4422111" cy="608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2"/>
          <p:cNvSpPr>
            <a:spLocks noChangeArrowheads="1"/>
          </p:cNvSpPr>
          <p:nvPr/>
        </p:nvSpPr>
        <p:spPr bwMode="auto">
          <a:xfrm>
            <a:off x="2124075" y="214313"/>
            <a:ext cx="5256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>
                <a:solidFill>
                  <a:srgbClr val="262699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altLang="ru-RU" sz="2800" b="1">
                <a:solidFill>
                  <a:srgbClr val="262699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6. Муниципальный уровень</a:t>
            </a:r>
            <a:endParaRPr lang="ru-RU" altLang="ru-RU" sz="2400" b="1">
              <a:solidFill>
                <a:srgbClr val="262699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48041" t="19340" r="23049" b="6599"/>
          <a:stretch>
            <a:fillRect/>
          </a:stretch>
        </p:blipFill>
        <p:spPr bwMode="auto">
          <a:xfrm>
            <a:off x="0" y="836712"/>
            <a:ext cx="4067944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48074" t="20755" r="22783" b="6983"/>
          <a:stretch>
            <a:fillRect/>
          </a:stretch>
        </p:blipFill>
        <p:spPr bwMode="auto">
          <a:xfrm>
            <a:off x="4788024" y="836712"/>
            <a:ext cx="4067944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2"/>
          <p:cNvSpPr>
            <a:spLocks noChangeArrowheads="1"/>
          </p:cNvSpPr>
          <p:nvPr/>
        </p:nvSpPr>
        <p:spPr bwMode="auto">
          <a:xfrm>
            <a:off x="2124075" y="214313"/>
            <a:ext cx="5256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>
                <a:solidFill>
                  <a:srgbClr val="262699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altLang="ru-RU" sz="2800" b="1">
                <a:solidFill>
                  <a:srgbClr val="262699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6. Муниципальный уровень</a:t>
            </a:r>
            <a:endParaRPr lang="ru-RU" altLang="ru-RU" sz="2400" b="1">
              <a:solidFill>
                <a:srgbClr val="262699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48572" t="20283" r="23049" b="7070"/>
          <a:stretch>
            <a:fillRect/>
          </a:stretch>
        </p:blipFill>
        <p:spPr bwMode="auto">
          <a:xfrm>
            <a:off x="2771800" y="764704"/>
            <a:ext cx="4032448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2"/>
          <p:cNvSpPr>
            <a:spLocks noChangeArrowheads="1"/>
          </p:cNvSpPr>
          <p:nvPr/>
        </p:nvSpPr>
        <p:spPr bwMode="auto">
          <a:xfrm>
            <a:off x="2124075" y="214313"/>
            <a:ext cx="5256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>
                <a:solidFill>
                  <a:srgbClr val="262699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altLang="ru-RU" sz="2800" b="1">
                <a:solidFill>
                  <a:srgbClr val="262699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6. Муниципальный уровень</a:t>
            </a:r>
            <a:endParaRPr lang="ru-RU" altLang="ru-RU" sz="2400" b="1">
              <a:solidFill>
                <a:srgbClr val="262699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00240"/>
            <a:ext cx="2943090" cy="416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071678"/>
            <a:ext cx="2992475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42" y="2071678"/>
            <a:ext cx="2928958" cy="414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3"/>
          <p:cNvSpPr>
            <a:spLocks noGrp="1" noChangeArrowheads="1"/>
          </p:cNvSpPr>
          <p:nvPr>
            <p:ph type="title"/>
          </p:nvPr>
        </p:nvSpPr>
        <p:spPr>
          <a:xfrm>
            <a:off x="1643063" y="642938"/>
            <a:ext cx="6572250" cy="357187"/>
          </a:xfrm>
        </p:spPr>
        <p:txBody>
          <a:bodyPr/>
          <a:lstStyle/>
          <a:p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6. Республиканский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954088" y="-66675"/>
            <a:ext cx="7789862" cy="1868488"/>
          </a:xfrm>
        </p:spPr>
        <p:txBody>
          <a:bodyPr/>
          <a:lstStyle/>
          <a:p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7. Наличие публикаций</a:t>
            </a:r>
            <a:endParaRPr lang="ru-RU" altLang="ru-RU" sz="2800" smtClean="0"/>
          </a:p>
        </p:txBody>
      </p:sp>
      <p:sp>
        <p:nvSpPr>
          <p:cNvPr id="15363" name="Прямоугольник 8"/>
          <p:cNvSpPr>
            <a:spLocks noChangeArrowheads="1"/>
          </p:cNvSpPr>
          <p:nvPr/>
        </p:nvSpPr>
        <p:spPr bwMode="auto">
          <a:xfrm>
            <a:off x="179512" y="1052736"/>
            <a:ext cx="45720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83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Сеть Интернет :</a:t>
            </a:r>
          </a:p>
        </p:txBody>
      </p:sp>
      <p:pic>
        <p:nvPicPr>
          <p:cNvPr id="5" name="Рисунок 4" descr="Свидетельство Поликультурное воспитание младших школьников в образовательном пространстве.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42069"/>
            <a:ext cx="3828822" cy="5415931"/>
          </a:xfrm>
          <a:prstGeom prst="rect">
            <a:avLst/>
          </a:prstGeom>
        </p:spPr>
      </p:pic>
      <p:pic>
        <p:nvPicPr>
          <p:cNvPr id="6" name="Рисунок 5" descr="Сертификат Митряшкина Екатерина Николаевн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412776"/>
            <a:ext cx="3900438" cy="5445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954088" y="-66675"/>
            <a:ext cx="7789862" cy="1868488"/>
          </a:xfrm>
        </p:spPr>
        <p:txBody>
          <a:bodyPr/>
          <a:lstStyle/>
          <a:p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7. Наличие публикаций</a:t>
            </a:r>
            <a:endParaRPr lang="ru-RU" altLang="ru-RU" sz="2800" smtClean="0"/>
          </a:p>
        </p:txBody>
      </p:sp>
      <p:sp>
        <p:nvSpPr>
          <p:cNvPr id="15363" name="Прямоугольник 8"/>
          <p:cNvSpPr>
            <a:spLocks noChangeArrowheads="1"/>
          </p:cNvSpPr>
          <p:nvPr/>
        </p:nvSpPr>
        <p:spPr bwMode="auto">
          <a:xfrm>
            <a:off x="251520" y="1268760"/>
            <a:ext cx="45720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83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Сеть Интернет :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47545" t="22172" r="23469" b="6549"/>
          <a:stretch>
            <a:fillRect/>
          </a:stretch>
        </p:blipFill>
        <p:spPr bwMode="auto">
          <a:xfrm>
            <a:off x="251520" y="1772816"/>
            <a:ext cx="3960440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46945" t="20755" r="23336" b="5090"/>
          <a:stretch>
            <a:fillRect/>
          </a:stretch>
        </p:blipFill>
        <p:spPr bwMode="auto">
          <a:xfrm>
            <a:off x="4932040" y="1772816"/>
            <a:ext cx="4032448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476250"/>
            <a:ext cx="7750175" cy="10795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7. Наличие публикаций</a:t>
            </a:r>
            <a:b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 уровень:</a:t>
            </a:r>
            <a:b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smtClean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34938"/>
            <a:ext cx="8748712" cy="15303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8. Наличие авторских программ, </a:t>
            </a:r>
            <a:b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методических пособий, методических рекомендаций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7797800" cy="4514850"/>
          </a:xfrm>
        </p:spPr>
        <p:txBody>
          <a:bodyPr/>
          <a:lstStyle/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71513" y="139700"/>
            <a:ext cx="8258175" cy="1360488"/>
          </a:xfrm>
        </p:spPr>
        <p:txBody>
          <a:bodyPr/>
          <a:lstStyle/>
          <a:p>
            <a:r>
              <a:rPr lang="ru-RU" altLang="ru-RU" sz="28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1. 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a:t>
            </a:r>
          </a:p>
        </p:txBody>
      </p:sp>
      <p:pic>
        <p:nvPicPr>
          <p:cNvPr id="4" name="Рисунок 3" descr="3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758780"/>
            <a:ext cx="3707731" cy="5099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15888"/>
            <a:ext cx="8459787" cy="1081087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altLang="ru-RU" sz="2400" i="1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 </a:t>
            </a:r>
            <a:endParaRPr lang="ru-RU" altLang="ru-RU" sz="2400" i="1" smtClean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2844" y="1700213"/>
            <a:ext cx="9001156" cy="5113337"/>
          </a:xfrm>
        </p:spPr>
        <p:txBody>
          <a:bodyPr/>
          <a:lstStyle/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организация:</a:t>
            </a:r>
          </a:p>
          <a:p>
            <a:pPr marL="90488" indent="4763" algn="just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 на методическом объединении:</a:t>
            </a:r>
          </a:p>
          <a:p>
            <a:pPr marL="90488" indent="4763" algn="just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488" indent="4763" algn="just" eaLnBrk="1">
              <a:buNone/>
              <a:tabLst>
                <a:tab pos="17780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«Личностная компетенция школьника и методы ее оценивания», 2020 г.</a:t>
            </a:r>
          </a:p>
          <a:p>
            <a:pPr marL="90488" indent="4763" algn="just" eaLnBrk="1">
              <a:buNone/>
              <a:tabLst>
                <a:tab pos="17780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«Проектная деятельность младших школьников, как фактор успешности воспитания и обучения», 2021 г.</a:t>
            </a:r>
          </a:p>
          <a:p>
            <a:pPr marL="90488" indent="4763" algn="just" eaLnBrk="1">
              <a:buNone/>
              <a:tabLst>
                <a:tab pos="17780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«Формирование функциональной грамотности в начальной школе», 2022 г.</a:t>
            </a: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 на педагогическом совете школы:</a:t>
            </a: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800" indent="-50800" eaLnBrk="1">
              <a:buNone/>
              <a:tabLst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«Разнообразные психолого-педагогические технологии, используемые на уроках и во внеурочной деятельности в начальной школе», 2022г.</a:t>
            </a:r>
          </a:p>
          <a:p>
            <a:pPr marL="677863" indent="-677863">
              <a:lnSpc>
                <a:spcPct val="100000"/>
              </a:lnSpc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marL="677863" indent="-677863">
              <a:lnSpc>
                <a:spcPct val="100000"/>
              </a:lnSpc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«Нестандартные формы работы на уроках окружающего мира в начальной школе», 2022г.</a:t>
            </a:r>
          </a:p>
          <a:p>
            <a:pPr marL="677863" indent="-677863" eaLnBrk="1">
              <a:lnSpc>
                <a:spcPct val="100000"/>
              </a:lnSpc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Республиканский уровень: </a:t>
            </a:r>
          </a:p>
          <a:p>
            <a:pPr marL="677863" indent="-677863" eaLnBrk="1">
              <a:lnSpc>
                <a:spcPct val="100000"/>
              </a:lnSpc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«Современные технологии духовно-нравственного развития обучающихся на уроках ОРКСЭ», 2018г</a:t>
            </a:r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lnSpc>
                <a:spcPct val="100000"/>
              </a:lnSpc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6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Российский уровень:</a:t>
            </a:r>
            <a:endParaRPr lang="ru-RU" sz="16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6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 </a:t>
            </a:r>
            <a:endParaRPr lang="ru-RU" alt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042988" y="404813"/>
            <a:ext cx="7789862" cy="717550"/>
          </a:xfrm>
        </p:spPr>
        <p:txBody>
          <a:bodyPr/>
          <a:lstStyle/>
          <a:p>
            <a:r>
              <a:rPr lang="ru-RU" altLang="ru-RU" sz="2800" smtClean="0">
                <a:solidFill>
                  <a:srgbClr val="262699"/>
                </a:solidFill>
              </a:rPr>
              <a:t>9. Образовательная организация</a:t>
            </a:r>
          </a:p>
        </p:txBody>
      </p:sp>
      <p:pic>
        <p:nvPicPr>
          <p:cNvPr id="4" name="Рисунок 3" descr="мо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071042"/>
            <a:ext cx="4207797" cy="5786958"/>
          </a:xfrm>
          <a:prstGeom prst="rect">
            <a:avLst/>
          </a:prstGeom>
        </p:spPr>
      </p:pic>
      <p:pic>
        <p:nvPicPr>
          <p:cNvPr id="5" name="Рисунок 4" descr="педсове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071546"/>
            <a:ext cx="4207430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smtClean="0">
                <a:solidFill>
                  <a:srgbClr val="262699"/>
                </a:solidFill>
              </a:rPr>
              <a:t>9. Муниципальный уровень</a:t>
            </a:r>
            <a:endParaRPr lang="ru-RU" smtClean="0"/>
          </a:p>
        </p:txBody>
      </p:sp>
      <p:pic>
        <p:nvPicPr>
          <p:cNvPr id="3" name="Рисунок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1365787"/>
            <a:ext cx="3993483" cy="5492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4"/>
          <p:cNvSpPr>
            <a:spLocks noGrp="1" noChangeArrowheads="1"/>
          </p:cNvSpPr>
          <p:nvPr>
            <p:ph type="title"/>
          </p:nvPr>
        </p:nvSpPr>
        <p:spPr>
          <a:xfrm>
            <a:off x="827088" y="476250"/>
            <a:ext cx="7789862" cy="523875"/>
          </a:xfrm>
        </p:spPr>
        <p:txBody>
          <a:bodyPr/>
          <a:lstStyle/>
          <a:p>
            <a:r>
              <a:rPr lang="ru-RU" altLang="ru-RU" sz="2800" smtClean="0">
                <a:solidFill>
                  <a:srgbClr val="262699"/>
                </a:solidFill>
              </a:rPr>
              <a:t>9. Республиканский уровень</a:t>
            </a:r>
            <a:endParaRPr lang="ru-RU" altLang="ru-RU" sz="4800" smtClean="0">
              <a:solidFill>
                <a:srgbClr val="262699"/>
              </a:solidFill>
            </a:endParaRPr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2500298" y="1175065"/>
          <a:ext cx="4015918" cy="5682935"/>
        </p:xfrm>
        <a:graphic>
          <a:graphicData uri="http://schemas.openxmlformats.org/presentationml/2006/ole">
            <p:oleObj spid="_x0000_s17409" name="Acrobat Document" r:id="rId4" imgW="7552440" imgH="10693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9.Всероссийский  уровень</a:t>
            </a:r>
            <a:br>
              <a:rPr lang="ru-RU" altLang="ru-RU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827088" y="139700"/>
            <a:ext cx="7634287" cy="1201738"/>
          </a:xfrm>
        </p:spPr>
        <p:txBody>
          <a:bodyPr/>
          <a:lstStyle/>
          <a:p>
            <a:r>
              <a:rPr lang="ru-RU" altLang="ru-RU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9.Международный  уровень</a:t>
            </a: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10. Проведение открытых уроков,</a:t>
            </a:r>
            <a:br>
              <a:rPr lang="ru-RU" altLang="ru-RU" sz="2800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мастер-классов, мероприятий (</a:t>
            </a:r>
            <a:r>
              <a:rPr lang="ru-RU" altLang="ru-RU" sz="2800" dirty="0" err="1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800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4579" name="Объект 2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424862" cy="4506912"/>
          </a:xfrm>
        </p:spPr>
        <p:txBody>
          <a:bodyPr/>
          <a:lstStyle/>
          <a:p>
            <a:pPr marL="0" indent="0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организация:</a:t>
            </a:r>
          </a:p>
          <a:p>
            <a:pPr marL="0" indent="0" eaLnBrk="1"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Буква Ю. Звуки буквы Ю. Написание слогов и слов со строчной буквой Ю, 2019 г.; </a:t>
            </a:r>
          </a:p>
          <a:p>
            <a:pPr marL="0" indent="0" eaLnBrk="1"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Письменные вычисления с многозначными числами, 2020 г.;</a:t>
            </a:r>
          </a:p>
          <a:p>
            <a:pPr marL="0" indent="0" eaLnBrk="1"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Творчество Н. А. Некрасова. «Славная осень!», 2021 г.;</a:t>
            </a:r>
          </a:p>
          <a:p>
            <a:pPr marL="0" indent="0" eaLnBrk="1"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Изменение имен Существительных по падежам в единственном и множественном числе, 2022 г.</a:t>
            </a:r>
            <a:endParaRPr lang="ru-RU" altLang="ru-RU" sz="1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</a:t>
            </a:r>
          </a:p>
          <a:p>
            <a:pPr marL="0" indent="0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</a:t>
            </a:r>
            <a:r>
              <a:rPr lang="ru-RU" alt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alt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Российский уровень:</a:t>
            </a:r>
          </a:p>
          <a:p>
            <a:pPr marL="0" indent="0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</a:t>
            </a:r>
          </a:p>
          <a:p>
            <a:pPr marL="0" indent="0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10. Проведение открытых уроков,</a:t>
            </a:r>
            <a:b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мастер-классов, мероприятий (очно)</a:t>
            </a:r>
          </a:p>
        </p:txBody>
      </p:sp>
      <p:pic>
        <p:nvPicPr>
          <p:cNvPr id="3" name="Рисунок 2" descr="уро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1365786"/>
            <a:ext cx="3993483" cy="5492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10. Проведение открытых уроков,</a:t>
            </a:r>
            <a:b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мастер-классов, мероприятий (очно)</a:t>
            </a:r>
          </a:p>
        </p:txBody>
      </p:sp>
      <p:pic>
        <p:nvPicPr>
          <p:cNvPr id="4" name="Picture 2" descr="J:\- Игонина И.В. (ЦДС)\Для Кати\Готовые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50"/>
            <a:ext cx="3789850" cy="5357850"/>
          </a:xfrm>
          <a:prstGeom prst="rect">
            <a:avLst/>
          </a:prstGeom>
          <a:noFill/>
        </p:spPr>
      </p:pic>
      <p:pic>
        <p:nvPicPr>
          <p:cNvPr id="5" name="Рисунок 4" descr="File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509045"/>
            <a:ext cx="3781473" cy="5348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714375" y="142875"/>
            <a:ext cx="7789863" cy="908050"/>
          </a:xfrm>
        </p:spPr>
        <p:txBody>
          <a:bodyPr/>
          <a:lstStyle/>
          <a:p>
            <a:r>
              <a:rPr lang="ru-RU" altLang="ru-RU" sz="28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11. Наставничество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71513" y="139700"/>
            <a:ext cx="8258175" cy="1360488"/>
          </a:xfrm>
        </p:spPr>
        <p:txBody>
          <a:bodyPr/>
          <a:lstStyle/>
          <a:p>
            <a:r>
              <a:rPr lang="ru-RU" altLang="ru-RU" sz="28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2. Положительные результаты освоения обучающимися образовательных программ по итогам внешнего мониторинга системы образования</a:t>
            </a:r>
          </a:p>
        </p:txBody>
      </p:sp>
      <p:pic>
        <p:nvPicPr>
          <p:cNvPr id="3" name="Рисунок 2" descr="Sc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1267538"/>
            <a:ext cx="4064921" cy="559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smtClean="0">
                <a:solidFill>
                  <a:srgbClr val="22228B"/>
                </a:solidFill>
              </a:rPr>
              <a:t>12.Экспертная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7188" y="184150"/>
            <a:ext cx="8786812" cy="14351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активность педагога : участие в работе педагогических сообществ, комиссий, жюри конкурсов</a:t>
            </a:r>
            <a:br>
              <a:rPr lang="ru-RU" altLang="ru-RU" sz="24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i="1" smtClean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57158" y="1785926"/>
            <a:ext cx="8607425" cy="4864100"/>
          </a:xfrm>
        </p:spPr>
        <p:txBody>
          <a:bodyPr/>
          <a:lstStyle/>
          <a:p>
            <a:pPr marL="0" indent="0" eaLnBrk="1">
              <a:buFont typeface="Times New Roman" pitchFamily="18" charset="0"/>
              <a:buNone/>
              <a:tabLst>
                <a:tab pos="0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организация:</a:t>
            </a:r>
            <a:endParaRPr lang="ru-RU" alt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жюри муниципальной олимпиады «Наше наследи», 2022г.</a:t>
            </a:r>
            <a:endParaRPr lang="ru-RU" alt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algn="just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</a:t>
            </a:r>
          </a:p>
          <a:p>
            <a:pPr marL="677863" indent="-677863" algn="just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1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algn="just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Российский уровень:</a:t>
            </a:r>
          </a:p>
          <a:p>
            <a:pPr marL="677863" indent="-677863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677863" indent="-677863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1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3"/>
          <p:cNvSpPr>
            <a:spLocks noGrp="1" noChangeArrowheads="1"/>
          </p:cNvSpPr>
          <p:nvPr>
            <p:ph type="title"/>
          </p:nvPr>
        </p:nvSpPr>
        <p:spPr>
          <a:xfrm>
            <a:off x="900113" y="476250"/>
            <a:ext cx="7789862" cy="860425"/>
          </a:xfrm>
        </p:spPr>
        <p:txBody>
          <a:bodyPr/>
          <a:lstStyle/>
          <a:p>
            <a:r>
              <a:rPr lang="ru-RU" altLang="ru-RU" sz="2800" smtClean="0">
                <a:solidFill>
                  <a:srgbClr val="262699"/>
                </a:solidFill>
              </a:rPr>
              <a:t>13. Муниципальный уровень</a:t>
            </a:r>
          </a:p>
        </p:txBody>
      </p:sp>
      <p:pic>
        <p:nvPicPr>
          <p:cNvPr id="6" name="Рисунок 5" descr="1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141783"/>
            <a:ext cx="4156359" cy="5716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748712" cy="144462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14. Участие педагога в профессиональных конкурсах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7797800" cy="4514850"/>
          </a:xfrm>
        </p:spPr>
        <p:txBody>
          <a:bodyPr/>
          <a:lstStyle/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На порталах сети Интернет: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 smtClean="0">
              <a:solidFill>
                <a:srgbClr val="2D2DB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alt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 smtClean="0">
              <a:solidFill>
                <a:srgbClr val="B8004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 smtClean="0">
              <a:solidFill>
                <a:srgbClr val="B8004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Российский уровень:</a:t>
            </a:r>
            <a:endParaRPr lang="ru-RU" altLang="ru-RU" sz="2400" b="1" dirty="0" smtClean="0">
              <a:solidFill>
                <a:srgbClr val="2D2DB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 smtClean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71513" y="139700"/>
            <a:ext cx="7789862" cy="1057275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14. На порталах сети Интернет</a:t>
            </a:r>
          </a:p>
        </p:txBody>
      </p:sp>
      <p:pic>
        <p:nvPicPr>
          <p:cNvPr id="10" name="Рисунок 9" descr="42750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884040"/>
            <a:ext cx="4225733" cy="597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15. Муниципальный уровень</a:t>
            </a:r>
            <a:endParaRPr lang="ru-RU" sz="2800" dirty="0"/>
          </a:p>
        </p:txBody>
      </p:sp>
      <p:pic>
        <p:nvPicPr>
          <p:cNvPr id="1026" name="Picture 2" descr="F:\2021-22 Аттестация.КАТЯ\Для Кати\Портфолио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04" y="1650743"/>
            <a:ext cx="6572520" cy="4778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15. Республиканский уровень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3100" y="130175"/>
            <a:ext cx="7797800" cy="10842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16. Награды и поощрения </a:t>
            </a:r>
            <a:endParaRPr lang="ru-RU" alt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700213"/>
            <a:ext cx="8605837" cy="5157787"/>
          </a:xfrm>
        </p:spPr>
        <p:txBody>
          <a:bodyPr/>
          <a:lstStyle/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Сеть Интернет: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Российский уровень: </a:t>
            </a:r>
            <a:endParaRPr lang="ru-RU" alt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-100013"/>
            <a:ext cx="8501063" cy="88741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16. Награды и поощрения</a:t>
            </a:r>
            <a:endParaRPr lang="ru-RU" alt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785813"/>
            <a:ext cx="7929563" cy="665162"/>
          </a:xfrm>
        </p:spPr>
        <p:txBody>
          <a:bodyPr/>
          <a:lstStyle/>
          <a:p>
            <a:pPr marL="179388" indent="0" algn="ctr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1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</a:t>
            </a:r>
          </a:p>
          <a:p>
            <a:pPr marL="179388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1600" smtClean="0">
              <a:solidFill>
                <a:schemeClr val="tx1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marL="179388" indent="0" algn="just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1600" smtClean="0">
              <a:solidFill>
                <a:schemeClr val="tx1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marL="179388" indent="0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0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l="47322" t="21053" r="23255" b="5660"/>
          <a:stretch>
            <a:fillRect/>
          </a:stretch>
        </p:blipFill>
        <p:spPr bwMode="auto">
          <a:xfrm>
            <a:off x="5004048" y="1268760"/>
            <a:ext cx="396044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48094" t="20833" r="23457" b="7675"/>
          <a:stretch>
            <a:fillRect/>
          </a:stretch>
        </p:blipFill>
        <p:spPr bwMode="auto">
          <a:xfrm>
            <a:off x="467544" y="1268760"/>
            <a:ext cx="388843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-100013"/>
            <a:ext cx="8501063" cy="88741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16. Награды и поощрения</a:t>
            </a:r>
            <a:endParaRPr lang="ru-RU" alt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785813"/>
            <a:ext cx="7929563" cy="665162"/>
          </a:xfrm>
        </p:spPr>
        <p:txBody>
          <a:bodyPr/>
          <a:lstStyle/>
          <a:p>
            <a:pPr marL="179388" indent="0" algn="ctr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1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</a:t>
            </a:r>
          </a:p>
          <a:p>
            <a:pPr marL="179388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1600" smtClean="0">
              <a:solidFill>
                <a:schemeClr val="tx1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marL="179388" indent="0" algn="just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1600" smtClean="0">
              <a:solidFill>
                <a:schemeClr val="tx1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marL="179388" indent="0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0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4382386" cy="309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4973" y="3500439"/>
            <a:ext cx="474902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748712" cy="1868488"/>
          </a:xfrm>
        </p:spPr>
        <p:txBody>
          <a:bodyPr/>
          <a:lstStyle/>
          <a:p>
            <a:r>
              <a:rPr lang="ru-RU" altLang="ru-RU" sz="28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3. Реализация:</a:t>
            </a:r>
            <a:br>
              <a:rPr lang="ru-RU" altLang="ru-RU" sz="28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- программ углубленного изучения предмета;</a:t>
            </a:r>
            <a:br>
              <a:rPr lang="ru-RU" altLang="ru-RU" sz="28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- профильного обучения</a:t>
            </a:r>
          </a:p>
        </p:txBody>
      </p:sp>
      <p:sp>
        <p:nvSpPr>
          <p:cNvPr id="6147" name="Содержимое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углубленного изучения предмета, профильного обучения не реализуется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-100013"/>
            <a:ext cx="8501063" cy="88741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16. Награды и поощрения</a:t>
            </a:r>
            <a:endParaRPr lang="ru-RU" alt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785813"/>
            <a:ext cx="7929563" cy="665162"/>
          </a:xfrm>
        </p:spPr>
        <p:txBody>
          <a:bodyPr/>
          <a:lstStyle/>
          <a:p>
            <a:pPr marL="179388" indent="0" algn="ctr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1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</a:t>
            </a:r>
          </a:p>
          <a:p>
            <a:pPr marL="179388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1600" smtClean="0">
              <a:solidFill>
                <a:schemeClr val="tx1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marL="179388" indent="0" algn="just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1600" smtClean="0">
              <a:solidFill>
                <a:schemeClr val="tx1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marL="179388" indent="0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indent="0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351662"/>
            <a:ext cx="7786742" cy="550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3"/>
          <p:cNvSpPr>
            <a:spLocks noGrp="1" noChangeArrowheads="1"/>
          </p:cNvSpPr>
          <p:nvPr>
            <p:ph type="title"/>
          </p:nvPr>
        </p:nvSpPr>
        <p:spPr>
          <a:xfrm>
            <a:off x="1539875" y="115888"/>
            <a:ext cx="5713413" cy="785812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16. Муниципальный уровень</a:t>
            </a:r>
          </a:p>
        </p:txBody>
      </p:sp>
      <p:pic>
        <p:nvPicPr>
          <p:cNvPr id="1026" name="Picture 2" descr="C:\Users\IGONINA\Desktop\Митряшк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928670"/>
            <a:ext cx="4311600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792163" y="0"/>
            <a:ext cx="7718425" cy="1412875"/>
          </a:xfrm>
        </p:spPr>
        <p:txBody>
          <a:bodyPr/>
          <a:lstStyle/>
          <a:p>
            <a:r>
              <a:rPr lang="ru-RU" altLang="ru-RU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15. Республиканский уровень</a:t>
            </a:r>
            <a:endParaRPr lang="ru-RU" smtClean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199188"/>
            <a:ext cx="4000528" cy="5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3"/>
          <p:cNvSpPr>
            <a:spLocks noGrp="1" noChangeArrowheads="1"/>
          </p:cNvSpPr>
          <p:nvPr>
            <p:ph type="title"/>
          </p:nvPr>
        </p:nvSpPr>
        <p:spPr>
          <a:xfrm>
            <a:off x="1539875" y="115888"/>
            <a:ext cx="5713413" cy="785812"/>
          </a:xfrm>
        </p:spPr>
        <p:txBody>
          <a:bodyPr/>
          <a:lstStyle/>
          <a:p>
            <a:r>
              <a:rPr lang="ru-RU" altLang="ru-RU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15. Российский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84150"/>
            <a:ext cx="7748588" cy="9588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4. Участие в инновационной (экспериментальной) деятельности</a:t>
            </a:r>
          </a:p>
        </p:txBody>
      </p:sp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71550" y="1844675"/>
            <a:ext cx="863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15888"/>
            <a:ext cx="8640762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</a:t>
            </a:r>
            <a:br>
              <a:rPr lang="ru-RU" altLang="ru-RU" sz="28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Всероссийской предметной олимпиаде</a:t>
            </a:r>
          </a:p>
        </p:txBody>
      </p:sp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720725" y="1700213"/>
            <a:ext cx="7620000" cy="5157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8080" rIns="0" bIns="0"/>
          <a:lstStyle/>
          <a:p>
            <a:pPr marL="342900" indent="-3429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Прямоугольник 4"/>
          <p:cNvSpPr>
            <a:spLocks noChangeArrowheads="1"/>
          </p:cNvSpPr>
          <p:nvPr/>
        </p:nvSpPr>
        <p:spPr bwMode="auto">
          <a:xfrm>
            <a:off x="571500" y="1857375"/>
            <a:ext cx="45720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r>
              <a:rPr lang="en-US" alt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altLang="ru-RU" sz="2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  <a:endParaRPr lang="ru-RU" altLang="ru-RU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Российский уровень:</a:t>
            </a:r>
            <a:endParaRPr lang="ru-RU" altLang="ru-RU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719138" y="115888"/>
            <a:ext cx="7789862" cy="1868487"/>
          </a:xfrm>
        </p:spPr>
        <p:txBody>
          <a:bodyPr/>
          <a:lstStyle/>
          <a:p>
            <a:r>
              <a:rPr lang="ru-RU" altLang="ru-RU" sz="32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5. Муниципальный уровень</a:t>
            </a:r>
            <a:r>
              <a:rPr lang="ru-RU" sz="3200" smtClean="0"/>
              <a:t>.</a:t>
            </a:r>
          </a:p>
        </p:txBody>
      </p:sp>
      <p:pic>
        <p:nvPicPr>
          <p:cNvPr id="5" name="Рисунок 4" descr="математ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4064" y="1357298"/>
            <a:ext cx="3739936" cy="5143512"/>
          </a:xfrm>
          <a:prstGeom prst="rect">
            <a:avLst/>
          </a:prstGeom>
        </p:spPr>
      </p:pic>
      <p:pic>
        <p:nvPicPr>
          <p:cNvPr id="7" name="Содержимое 6" descr="2022-12-22_12-15-09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857364"/>
            <a:ext cx="5304720" cy="39513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188913"/>
            <a:ext cx="8640763" cy="1420812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6. Позитивные результаты внеурочной деятельности обучающихся по учебным предметам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71500" y="1714500"/>
            <a:ext cx="8032750" cy="4738688"/>
          </a:xfrm>
        </p:spPr>
        <p:txBody>
          <a:bodyPr/>
          <a:lstStyle/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Сеть Интернет: </a:t>
            </a: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— </a:t>
            </a:r>
            <a:r>
              <a:rPr lang="ru-RU" altLang="ru-RU" sz="2400" b="1" dirty="0" smtClean="0">
                <a:solidFill>
                  <a:srgbClr val="2D2DB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alt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— </a:t>
            </a:r>
            <a:r>
              <a:rPr lang="ru-RU" altLang="ru-RU" sz="2400" b="1" dirty="0" smtClean="0">
                <a:solidFill>
                  <a:srgbClr val="2D2DB9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Российский уровень:</a:t>
            </a: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</a:t>
            </a: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i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1476375" y="404813"/>
            <a:ext cx="6769100" cy="63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800" b="1">
                <a:solidFill>
                  <a:srgbClr val="262699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6. Сеть Интернет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800" b="1">
              <a:solidFill>
                <a:srgbClr val="262699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47808" t="19812" r="22783" b="7751"/>
          <a:stretch>
            <a:fillRect/>
          </a:stretch>
        </p:blipFill>
        <p:spPr bwMode="auto">
          <a:xfrm>
            <a:off x="3071802" y="1643050"/>
            <a:ext cx="3000396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48074" t="19811" r="22783" b="6039"/>
          <a:stretch>
            <a:fillRect/>
          </a:stretch>
        </p:blipFill>
        <p:spPr bwMode="auto">
          <a:xfrm>
            <a:off x="0" y="1643050"/>
            <a:ext cx="3031144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47742" t="19340" r="22252" b="7075"/>
          <a:stretch>
            <a:fillRect/>
          </a:stretch>
        </p:blipFill>
        <p:spPr bwMode="auto">
          <a:xfrm>
            <a:off x="6043096" y="1643050"/>
            <a:ext cx="3100904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6389</TotalTime>
  <Words>665</Words>
  <Application>Microsoft Office PowerPoint</Application>
  <PresentationFormat>Экран (4:3)</PresentationFormat>
  <Paragraphs>132</Paragraphs>
  <Slides>43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1_Тема Office</vt:lpstr>
      <vt:lpstr>2_Тема Office</vt:lpstr>
      <vt:lpstr>Acrobat Document</vt:lpstr>
      <vt:lpstr>Министерство образования РМ  </vt:lpstr>
      <vt:lpstr>1. 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vt:lpstr>
      <vt:lpstr>2. Положительные результаты освоения обучающимися образовательных программ по итогам внешнего мониторинга системы образования</vt:lpstr>
      <vt:lpstr>3. Реализация: - программ углубленного изучения предмета; - профильного обучения</vt:lpstr>
      <vt:lpstr>4. Участие в инновационной (экспериментальной) деятельности</vt:lpstr>
      <vt:lpstr>5. Результаты участия обучающихся во  Всероссийской предметной олимпиаде</vt:lpstr>
      <vt:lpstr>5. Муниципальный уровень.</vt:lpstr>
      <vt:lpstr>6. Позитивные результаты внеурочной деятельности обучающихся по учебным предметам</vt:lpstr>
      <vt:lpstr>Слайд 9</vt:lpstr>
      <vt:lpstr>Слайд 10</vt:lpstr>
      <vt:lpstr>Слайд 11</vt:lpstr>
      <vt:lpstr>Слайд 12</vt:lpstr>
      <vt:lpstr>Слайд 13</vt:lpstr>
      <vt:lpstr>Слайд 14</vt:lpstr>
      <vt:lpstr>6. Республиканский уровень</vt:lpstr>
      <vt:lpstr>7. Наличие публикаций</vt:lpstr>
      <vt:lpstr>7. Наличие публикаций</vt:lpstr>
      <vt:lpstr>7. Наличие публикаций  Всероссийский  уровень: </vt:lpstr>
      <vt:lpstr>8. Наличие авторских программ,  методических пособий, методических рекомендаций</vt:lpstr>
      <vt:lpstr>9.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 </vt:lpstr>
      <vt:lpstr>9. Образовательная организация</vt:lpstr>
      <vt:lpstr>9. Муниципальный уровень</vt:lpstr>
      <vt:lpstr>9. Республиканский уровень</vt:lpstr>
      <vt:lpstr>9.Всероссийский  уровень </vt:lpstr>
      <vt:lpstr>9.Международный  уровень </vt:lpstr>
      <vt:lpstr>10. Проведение открытых уроков,  мастер-классов, мероприятий (очно)</vt:lpstr>
      <vt:lpstr>10. Проведение открытых уроков,  мастер-классов, мероприятий (очно)</vt:lpstr>
      <vt:lpstr>10. Проведение открытых уроков,  мастер-классов, мероприятий (очно)</vt:lpstr>
      <vt:lpstr>11. Наставничество</vt:lpstr>
      <vt:lpstr>12.Экспертная деятельность</vt:lpstr>
      <vt:lpstr>13. Общественно-педагогическая активность педагога : участие в работе педагогических сообществ, комиссий, жюри конкурсов </vt:lpstr>
      <vt:lpstr>13. Муниципальный уровень</vt:lpstr>
      <vt:lpstr>14. Участие педагога в профессиональных конкурсах</vt:lpstr>
      <vt:lpstr>14. На порталах сети Интернет</vt:lpstr>
      <vt:lpstr>15. Муниципальный уровень</vt:lpstr>
      <vt:lpstr>15. Республиканский уровень</vt:lpstr>
      <vt:lpstr>16. Награды и поощрения </vt:lpstr>
      <vt:lpstr>16. Награды и поощрения</vt:lpstr>
      <vt:lpstr>16. Награды и поощрения</vt:lpstr>
      <vt:lpstr>16. Награды и поощрения</vt:lpstr>
      <vt:lpstr>16. Муниципальный уровень</vt:lpstr>
      <vt:lpstr>15. Республиканский уровень</vt:lpstr>
      <vt:lpstr>15. Российский уровень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Широкова</cp:lastModifiedBy>
  <cp:revision>575</cp:revision>
  <cp:lastPrinted>1601-01-01T00:00:00Z</cp:lastPrinted>
  <dcterms:created xsi:type="dcterms:W3CDTF">2010-08-04T11:06:49Z</dcterms:created>
  <dcterms:modified xsi:type="dcterms:W3CDTF">2023-01-17T14:59:28Z</dcterms:modified>
</cp:coreProperties>
</file>