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6"/>
  </p:notesMasterIdLst>
  <p:sldIdLst>
    <p:sldId id="256" r:id="rId2"/>
    <p:sldId id="279" r:id="rId3"/>
    <p:sldId id="396" r:id="rId4"/>
    <p:sldId id="282" r:id="rId5"/>
    <p:sldId id="372" r:id="rId6"/>
    <p:sldId id="376" r:id="rId7"/>
    <p:sldId id="378" r:id="rId8"/>
    <p:sldId id="394" r:id="rId9"/>
    <p:sldId id="379" r:id="rId10"/>
    <p:sldId id="389" r:id="rId11"/>
    <p:sldId id="385" r:id="rId12"/>
    <p:sldId id="293" r:id="rId13"/>
    <p:sldId id="380" r:id="rId14"/>
    <p:sldId id="391" r:id="rId15"/>
    <p:sldId id="296" r:id="rId16"/>
    <p:sldId id="395" r:id="rId17"/>
    <p:sldId id="397" r:id="rId18"/>
    <p:sldId id="363" r:id="rId19"/>
    <p:sldId id="398" r:id="rId20"/>
    <p:sldId id="299" r:id="rId21"/>
    <p:sldId id="388" r:id="rId22"/>
    <p:sldId id="301" r:id="rId23"/>
    <p:sldId id="399" r:id="rId24"/>
    <p:sldId id="401" r:id="rId2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  <a:srgbClr val="FF0066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9" autoAdjust="0"/>
    <p:restoredTop sz="94371" autoAdjust="0"/>
  </p:normalViewPr>
  <p:slideViewPr>
    <p:cSldViewPr>
      <p:cViewPr varScale="1">
        <p:scale>
          <a:sx n="102" d="100"/>
          <a:sy n="102" d="100"/>
        </p:scale>
        <p:origin x="-24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0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53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  <p:extLst>
      <p:ext uri="{BB962C8B-B14F-4D97-AF65-F5344CB8AC3E}">
        <p14:creationId xmlns="" xmlns:p14="http://schemas.microsoft.com/office/powerpoint/2010/main" val="4204107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31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42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3788" y="933450"/>
            <a:ext cx="4465637" cy="3351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2CF30-A2A8-417C-B6BD-5F77A63F7C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106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89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9940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343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343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634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139700"/>
            <a:ext cx="194627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139700"/>
            <a:ext cx="569118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97B0-601E-453B-A6EC-374FB79873F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17937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906588"/>
            <a:ext cx="3819525" cy="4506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Четвертый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+mj-lt"/>
          <a:ea typeface="Lucida Sans Unicode" pitchFamily="34" charset="0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4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4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4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333333"/>
          </a:solidFill>
          <a:latin typeface="Arial" charset="0"/>
          <a:ea typeface="Lucida Sans Unicode" pitchFamily="34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Lucida Sans Unicode" pitchFamily="34" charset="0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Lucida Sans Unicode" pitchFamily="34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Lucida Sans Unicode" pitchFamily="34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8391525" cy="2500312"/>
          </a:xfrm>
        </p:spPr>
        <p:txBody>
          <a:bodyPr lIns="90000" tIns="46800" rIns="90000" bIns="46800"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i="1" dirty="0">
                <a:solidFill>
                  <a:srgbClr val="CC0000"/>
                </a:solidFill>
              </a:rPr>
              <a:t/>
            </a:r>
            <a:br>
              <a:rPr lang="ru-RU" altLang="ru-RU" sz="3200" i="1" dirty="0">
                <a:solidFill>
                  <a:srgbClr val="CC0000"/>
                </a:solidFill>
              </a:rPr>
            </a:br>
            <a:r>
              <a:rPr lang="ru-RU" altLang="ru-RU" sz="4000" i="1" dirty="0">
                <a:solidFill>
                  <a:srgbClr val="CC0000"/>
                </a:solidFill>
              </a:rPr>
              <a:t/>
            </a:r>
            <a:br>
              <a:rPr lang="ru-RU" altLang="ru-RU" sz="4000" i="1" dirty="0">
                <a:solidFill>
                  <a:srgbClr val="CC0000"/>
                </a:solidFill>
              </a:rPr>
            </a:br>
            <a:r>
              <a:rPr lang="ru-RU" altLang="ru-RU" sz="4000" i="1" dirty="0">
                <a:solidFill>
                  <a:srgbClr val="CC0000"/>
                </a:solidFill>
              </a:rPr>
              <a:t/>
            </a:r>
            <a:br>
              <a:rPr lang="ru-RU" altLang="ru-RU" sz="4000" i="1" dirty="0">
                <a:solidFill>
                  <a:srgbClr val="CC0000"/>
                </a:solidFill>
              </a:rPr>
            </a:br>
            <a:r>
              <a:rPr lang="ru-RU" altLang="ru-RU" sz="2400" i="1" dirty="0">
                <a:solidFill>
                  <a:srgbClr val="CC0000"/>
                </a:solidFill>
              </a:rPr>
              <a:t>Министерство образования РМ</a:t>
            </a:r>
            <a:r>
              <a:rPr lang="ru-RU" altLang="ru-RU" sz="4000" i="1" dirty="0">
                <a:solidFill>
                  <a:srgbClr val="CC0000"/>
                </a:solidFill>
              </a:rPr>
              <a:t/>
            </a:r>
            <a:br>
              <a:rPr lang="ru-RU" altLang="ru-RU" sz="4000" i="1" dirty="0">
                <a:solidFill>
                  <a:srgbClr val="CC0000"/>
                </a:solidFill>
              </a:rPr>
            </a:br>
            <a:r>
              <a:rPr lang="ru-RU" altLang="ru-RU" sz="4000" i="1" dirty="0">
                <a:solidFill>
                  <a:srgbClr val="CC0000"/>
                </a:solidFill>
              </a:rPr>
              <a:t/>
            </a:r>
            <a:br>
              <a:rPr lang="ru-RU" altLang="ru-RU" sz="4000" i="1" dirty="0">
                <a:solidFill>
                  <a:srgbClr val="CC0000"/>
                </a:solidFill>
              </a:rPr>
            </a:br>
            <a:r>
              <a:rPr lang="ru-RU" altLang="ru-RU" sz="2800" i="1" dirty="0">
                <a:solidFill>
                  <a:srgbClr val="CC0000"/>
                </a:solidFill>
              </a:rPr>
              <a:t>Портфолио</a:t>
            </a:r>
            <a:r>
              <a:rPr lang="ru-RU" altLang="ru-RU" sz="2800" i="1" dirty="0">
                <a:solidFill>
                  <a:srgbClr val="000099"/>
                </a:solidFill>
              </a:rPr>
              <a:t> </a:t>
            </a:r>
            <a:r>
              <a:rPr lang="ru-RU" altLang="ru-RU" sz="2400" i="1" dirty="0">
                <a:solidFill>
                  <a:srgbClr val="000099"/>
                </a:solidFill>
              </a:rPr>
              <a:t/>
            </a:r>
            <a:br>
              <a:rPr lang="ru-RU" altLang="ru-RU" sz="2400" i="1" dirty="0">
                <a:solidFill>
                  <a:srgbClr val="000099"/>
                </a:solidFill>
              </a:rPr>
            </a:br>
            <a:r>
              <a:rPr lang="ru-RU" altLang="ru-RU" sz="2400" i="1" dirty="0">
                <a:solidFill>
                  <a:srgbClr val="000099"/>
                </a:solidFill>
              </a:rPr>
              <a:t/>
            </a:r>
            <a:br>
              <a:rPr lang="ru-RU" altLang="ru-RU" sz="2400" i="1" dirty="0">
                <a:solidFill>
                  <a:srgbClr val="000099"/>
                </a:solidFill>
              </a:rPr>
            </a:br>
            <a:r>
              <a:rPr lang="ru-RU" altLang="ru-RU" sz="2400" i="1" dirty="0" smtClean="0">
                <a:solidFill>
                  <a:srgbClr val="000099"/>
                </a:solidFill>
              </a:rPr>
              <a:t>Десятерик Елены Алексеевны,</a:t>
            </a:r>
            <a:r>
              <a:rPr lang="ru-RU" altLang="ru-RU" sz="2400" i="1" dirty="0">
                <a:solidFill>
                  <a:srgbClr val="000099"/>
                </a:solidFill>
              </a:rPr>
              <a:t/>
            </a:r>
            <a:br>
              <a:rPr lang="ru-RU" altLang="ru-RU" sz="2400" i="1" dirty="0">
                <a:solidFill>
                  <a:srgbClr val="000099"/>
                </a:solidFill>
              </a:rPr>
            </a:br>
            <a:r>
              <a:rPr lang="ru-RU" altLang="ru-RU" sz="2400" i="1" dirty="0">
                <a:solidFill>
                  <a:srgbClr val="000099"/>
                </a:solidFill>
              </a:rPr>
              <a:t>учителя русского языка и литературы</a:t>
            </a:r>
            <a:br>
              <a:rPr lang="ru-RU" altLang="ru-RU" sz="2400" i="1" dirty="0">
                <a:solidFill>
                  <a:srgbClr val="000099"/>
                </a:solidFill>
              </a:rPr>
            </a:br>
            <a:r>
              <a:rPr lang="ru-RU" altLang="ru-RU" sz="2400" i="1" dirty="0">
                <a:solidFill>
                  <a:srgbClr val="000099"/>
                </a:solidFill>
              </a:rPr>
              <a:t>МОУ «Средняя общеобразовательная школа №11» г.о.Саранск</a:t>
            </a:r>
            <a:br>
              <a:rPr lang="ru-RU" altLang="ru-RU" sz="2400" i="1" dirty="0">
                <a:solidFill>
                  <a:srgbClr val="000099"/>
                </a:solidFill>
              </a:rPr>
            </a:br>
            <a:r>
              <a:rPr lang="ru-RU" altLang="ru-RU" sz="2400" i="1" dirty="0">
                <a:solidFill>
                  <a:srgbClr val="000099"/>
                </a:solidFill>
              </a:rPr>
              <a:t> </a:t>
            </a:r>
            <a:br>
              <a:rPr lang="ru-RU" altLang="ru-RU" sz="2400" i="1" dirty="0">
                <a:solidFill>
                  <a:srgbClr val="000099"/>
                </a:solidFill>
              </a:rPr>
            </a:br>
            <a:r>
              <a:rPr lang="ru-RU" altLang="ru-RU" sz="2800" i="1" dirty="0">
                <a:solidFill>
                  <a:srgbClr val="000099"/>
                </a:solidFill>
              </a:rPr>
              <a:t/>
            </a:r>
            <a:br>
              <a:rPr lang="ru-RU" altLang="ru-RU" sz="2800" i="1" dirty="0">
                <a:solidFill>
                  <a:srgbClr val="000099"/>
                </a:solidFill>
              </a:rPr>
            </a:br>
            <a:endParaRPr lang="ru-RU" altLang="ru-RU" sz="2800" i="1" dirty="0">
              <a:solidFill>
                <a:srgbClr val="000099"/>
              </a:solidFill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73088" y="3141663"/>
            <a:ext cx="8429625" cy="3143250"/>
          </a:xfrm>
        </p:spPr>
        <p:txBody>
          <a:bodyPr lIns="90000" tIns="46800" rIns="90000" bIns="46800"/>
          <a:lstStyle/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Дата рождения: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17.12.1983</a:t>
            </a:r>
            <a:endParaRPr lang="ru-RU" altLang="ru-RU" sz="2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Профессиональное образование: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«Филолог. Преподаватель по специальности «Филология», ГОУ ВПО «МГУ им. Н. П. Огарёва»,</a:t>
            </a:r>
          </a:p>
          <a:p>
            <a:pPr marL="0" indent="0" eaLnBrk="1">
              <a:lnSpc>
                <a:spcPct val="80000"/>
              </a:lnSpc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№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ВСА 0490233,  </a:t>
            </a: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дата выдачи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6" charset="0"/>
              </a:rPr>
              <a:t>30.06.2006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г</a:t>
            </a: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. 	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Стаж педагогической работы (по специальности):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14 лет</a:t>
            </a:r>
            <a:endParaRPr lang="ru-RU" altLang="ru-RU" sz="2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Общий трудовой стаж: </a:t>
            </a:r>
            <a:r>
              <a:rPr lang="ru-RU" altLang="ru-RU" sz="2000" b="1" dirty="0" smtClean="0">
                <a:solidFill>
                  <a:srgbClr val="CC0000"/>
                </a:solidFill>
                <a:latin typeface="Times New Roman" pitchFamily="18" charset="0"/>
              </a:rPr>
              <a:t>15 лет</a:t>
            </a: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									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0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Наличие квалификационной категории: нет	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																</a:t>
            </a:r>
          </a:p>
          <a:p>
            <a:pPr marL="0" indent="0" eaLnBrk="1">
              <a:lnSpc>
                <a:spcPct val="80000"/>
              </a:lnSpc>
              <a:buFont typeface="Times New Roman" pitchFamily="18" charset="0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CC0000"/>
                </a:solidFill>
                <a:latin typeface="Times New Roman" pitchFamily="18" charset="0"/>
              </a:rPr>
              <a:t>Звание: нет		</a:t>
            </a:r>
            <a:r>
              <a:rPr lang="ru-RU" altLang="ru-RU" sz="1800" b="1" dirty="0">
                <a:solidFill>
                  <a:srgbClr val="CC0000"/>
                </a:solidFill>
                <a:latin typeface="Times New Roman" pitchFamily="18" charset="0"/>
              </a:rPr>
              <a:t>						</a:t>
            </a:r>
            <a:r>
              <a:rPr lang="ru-RU" altLang="ru-RU" sz="1800" b="1" dirty="0">
                <a:solidFill>
                  <a:srgbClr val="B80047"/>
                </a:solidFill>
                <a:latin typeface="Times New Roman" pitchFamily="18" charset="0"/>
              </a:rPr>
              <a:t>								</a:t>
            </a:r>
            <a:endParaRPr lang="ru-RU" altLang="ru-RU" sz="1800" b="1" dirty="0">
              <a:solidFill>
                <a:srgbClr val="2D2DB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F:\АТТЕСТАЦИЯ 2024\МОЁ сош 11\img-240212190533-00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4139128" cy="5851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23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F:\АТТЕСТАЦИЯ 2024\МОЁ сош 11\img-240212191328-001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39128" cy="5851525"/>
          </a:xfrm>
          <a:prstGeom prst="rect">
            <a:avLst/>
          </a:prstGeom>
          <a:noFill/>
        </p:spPr>
      </p:pic>
      <p:pic>
        <p:nvPicPr>
          <p:cNvPr id="12290" name="Picture 2" descr="F:\АТТЕСТАЦИЯ 2024\МОЁ сош 11\img-240212182513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368402" cy="3090028"/>
          </a:xfrm>
          <a:prstGeom prst="rect">
            <a:avLst/>
          </a:prstGeom>
          <a:noFill/>
        </p:spPr>
      </p:pic>
      <p:pic>
        <p:nvPicPr>
          <p:cNvPr id="1026" name="Picture 2" descr="F:\АТТЕСТАЦИЯ 2024\МОЁ сош 11\-5375262029369169559_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2952328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429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748712" cy="1773238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altLang="ru-RU" sz="2800" i="1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 </a:t>
            </a:r>
            <a:endParaRPr lang="ru-RU" altLang="ru-RU" sz="2800" i="1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457038396"/>
              </p:ext>
            </p:extLst>
          </p:nvPr>
        </p:nvGraphicFramePr>
        <p:xfrm>
          <a:off x="251520" y="1844824"/>
          <a:ext cx="8712968" cy="50559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96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79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68955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выступления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57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«Индивидуально - дифференцированный подход в обучении русскому языку и литературе детей с ОВЗ»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3104057"/>
                  </a:ext>
                </a:extLst>
              </a:tr>
              <a:tr h="75256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«Функциональная грамотность как метапредметный образовательный результат»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759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mtClean="0">
                          <a:latin typeface="Times New Roman" pitchFamily="18" charset="0"/>
                          <a:cs typeface="Times New Roman" pitchFamily="18" charset="0"/>
                        </a:rPr>
                        <a:t>«Формирование креативного мышления на уроках русского языка и литературы»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8967282"/>
                  </a:ext>
                </a:extLst>
              </a:tr>
              <a:tr h="7287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«Организация работы учащихся с низкой успеваемостью и мотивацией при подготовке к ГИА»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749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«Использование творческих заданий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развития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мышления на уроках русского языка и литературы»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052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креативного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мышления на уроке литературы»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24002" y="476672"/>
            <a:ext cx="438844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417646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Уровень образовательной организации</a:t>
            </a:r>
          </a:p>
        </p:txBody>
      </p:sp>
      <p:pic>
        <p:nvPicPr>
          <p:cNvPr id="4098" name="Picture 2" descr="F:\АТТЕСТАЦИЯ 2024\сканы справок\img-240213202649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433645" cy="4854177"/>
          </a:xfrm>
          <a:prstGeom prst="rect">
            <a:avLst/>
          </a:prstGeom>
          <a:noFill/>
        </p:spPr>
      </p:pic>
      <p:pic>
        <p:nvPicPr>
          <p:cNvPr id="1026" name="Picture 2" descr="C:\Users\1\Pictures\img-240219223704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72816"/>
            <a:ext cx="3402213" cy="480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620688"/>
            <a:ext cx="443788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АТТЕСТАЦИЯ 2024\МОЁ сош 11\Атяшкина Е.А.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494011" cy="4941168"/>
          </a:xfrm>
          <a:prstGeom prst="rect">
            <a:avLst/>
          </a:prstGeom>
          <a:noFill/>
        </p:spPr>
      </p:pic>
      <p:pic>
        <p:nvPicPr>
          <p:cNvPr id="1027" name="Picture 3" descr="E:\АТТЕСТАЦИЯ 2024\МОЁ сош 11\img-240212193906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9"/>
            <a:ext cx="3647985" cy="5157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090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560513"/>
          </a:xfrm>
        </p:spPr>
        <p:txBody>
          <a:bodyPr/>
          <a:lstStyle/>
          <a:p>
            <a:r>
              <a:rPr lang="ru-RU" altLang="ru-RU" sz="280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10. Проведение открытых уроков,</a:t>
            </a:r>
            <a:br>
              <a:rPr lang="ru-RU" altLang="ru-RU" sz="280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мастер-классов, мероприятий (очно)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4163249"/>
              </p:ext>
            </p:extLst>
          </p:nvPr>
        </p:nvGraphicFramePr>
        <p:xfrm>
          <a:off x="251519" y="1772816"/>
          <a:ext cx="8715375" cy="3931920"/>
        </p:xfrm>
        <a:graphic>
          <a:graphicData uri="http://schemas.openxmlformats.org/drawingml/2006/table">
            <a:tbl>
              <a:tblPr/>
              <a:tblGrid>
                <a:gridCol w="4430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0095">
                  <a:extLst>
                    <a:ext uri="{9D8B030D-6E8A-4147-A177-3AD203B41FA5}">
                      <a16:colId xmlns="" xmlns:a16="http://schemas.microsoft.com/office/drawing/2014/main" val="2705436390"/>
                    </a:ext>
                  </a:extLst>
                </a:gridCol>
                <a:gridCol w="1917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95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4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 урока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урок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русского языка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5Г классе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Буквы о - а в корне -лаг- /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-лож-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22.01.19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урок по литературе в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7Г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Тема служения людям в рассказе А.И.Куприна «Чудесный доктор»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17.03.21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урок по литературе в 8Г классе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 маленького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человека в повести Н. В. Гоголя «Шинель»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17.02.23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Открытый урок по литературе в 5А классе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Образовательной организации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Нравственные уроки в рассказе М. Зощенко «Ёлка»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24.01.24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25" marR="675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АТТЕСТАЦИЯ 2024\сканы справок\img-240213202426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470" y="45724"/>
            <a:ext cx="4664746" cy="6594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34508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11.Наставничество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F:\АТТЕСТАЦИЯ 2024\сканы справок\img-240213202515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96629"/>
            <a:ext cx="3721677" cy="5261371"/>
          </a:xfrm>
          <a:prstGeom prst="rect">
            <a:avLst/>
          </a:prstGeom>
          <a:noFill/>
        </p:spPr>
      </p:pic>
      <p:pic>
        <p:nvPicPr>
          <p:cNvPr id="1026" name="Picture 2" descr="F:\АТТЕСТАЦИЯ 2024\сканы справок\img-24022622005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99010"/>
            <a:ext cx="3719994" cy="5258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057052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12.Экспертная деятельность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2F958262-47D9-4AE9-8A3F-7D3EE380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340768"/>
            <a:ext cx="3024336" cy="52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сети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                               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170" name="Picture 2" descr="C:\Users\1\Downloads\изумрудный город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362209" cy="4752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273076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13.Общественно-педагогическая активность педагога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2F958262-47D9-4AE9-8A3F-7D3EE3809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395500"/>
            <a:ext cx="7920880" cy="52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сети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                                 Муниципальный уровень                                </a:t>
            </a:r>
            <a:endParaRPr lang="ru-RU" sz="20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0" name="Picture 2" descr="F:\АТТЕСТАЦИЯ 2024\МОЁ сош 11\Атяшкина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72083"/>
            <a:ext cx="3528392" cy="4985917"/>
          </a:xfrm>
          <a:prstGeom prst="rect">
            <a:avLst/>
          </a:prstGeom>
          <a:noFill/>
        </p:spPr>
      </p:pic>
      <p:pic>
        <p:nvPicPr>
          <p:cNvPr id="8194" name="Picture 2" descr="F:\АТТЕСТАЦИЯ 2024\сканы справок\img-240213202728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688" y="1916832"/>
            <a:ext cx="3495179" cy="4941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640762" cy="1003300"/>
          </a:xfrm>
        </p:spPr>
        <p:txBody>
          <a:bodyPr/>
          <a:lstStyle/>
          <a:p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1. Стабильные положительные результаты освоения обучающимися образовательных программ по итогам мониторингов, проводимых организацией</a:t>
            </a:r>
          </a:p>
        </p:txBody>
      </p:sp>
      <p:pic>
        <p:nvPicPr>
          <p:cNvPr id="25601" name="Picture 1" descr="F:\АТТЕСТАЦИЯ 2024\сканы справок\img-240212180508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58492"/>
            <a:ext cx="3677965" cy="5199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4150"/>
            <a:ext cx="8748712" cy="144462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D6FA02D-43C9-42DD-BFAF-9D19511E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395500"/>
            <a:ext cx="3312368" cy="52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сети Интернет</a:t>
            </a:r>
          </a:p>
        </p:txBody>
      </p:sp>
      <p:pic>
        <p:nvPicPr>
          <p:cNvPr id="2064" name="Picture 16" descr="F:\АТТЕСТАЦИЯ 2024\МОЁ сош 11\diplom37176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2911053" cy="4119414"/>
          </a:xfrm>
          <a:prstGeom prst="rect">
            <a:avLst/>
          </a:prstGeom>
          <a:noFill/>
        </p:spPr>
      </p:pic>
      <p:pic>
        <p:nvPicPr>
          <p:cNvPr id="2065" name="Picture 17" descr="F:\АТТЕСТАЦИЯ 2024\МОЁ сош 11\Screenshot_20230130_234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2833164" cy="4005063"/>
          </a:xfrm>
          <a:prstGeom prst="rect">
            <a:avLst/>
          </a:prstGeom>
          <a:noFill/>
        </p:spPr>
      </p:pic>
      <p:pic>
        <p:nvPicPr>
          <p:cNvPr id="2066" name="Picture 18" descr="F:\АТТЕСТАЦИЯ 2024\МОЁ сош 11\Screenshot_20230130_234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76872"/>
            <a:ext cx="2843808" cy="40476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4150"/>
            <a:ext cx="8748712" cy="1444625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14. Участие педагога в профессиональных конкурсах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0A06ED37-63F6-4748-85C6-0B2BF450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9792" y="1298811"/>
            <a:ext cx="3888432" cy="474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Республиканский уровень</a:t>
            </a:r>
          </a:p>
        </p:txBody>
      </p:sp>
      <p:pic>
        <p:nvPicPr>
          <p:cNvPr id="41986" name="Picture 2" descr="F:\АТТЕСТАЦИЯ 2024\МОЁ сош 11\диплом_ХРАНИТЕЛИ_Атяшкина Е.А.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322449" cy="4701803"/>
          </a:xfrm>
          <a:prstGeom prst="rect">
            <a:avLst/>
          </a:prstGeom>
          <a:noFill/>
        </p:spPr>
      </p:pic>
      <p:pic>
        <p:nvPicPr>
          <p:cNvPr id="41987" name="Picture 3" descr="F:\АТТЕСТАЦИЯ 2024\МОЁ сош 11\Участие ХРАНИТЕЛИ РУССКОГО ЯЗЫ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420888"/>
            <a:ext cx="4748519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905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97800" cy="10842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</a:t>
            </a:r>
            <a:endParaRPr lang="ru-RU" altLang="ru-RU" sz="2800" i="1" dirty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3A1FE197-3D28-4DC7-AB41-5AAC2663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268760"/>
            <a:ext cx="3929062" cy="584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сети Интернет</a:t>
            </a:r>
            <a:endParaRPr lang="ru-RU" sz="2400" b="1" kern="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5058" name="Picture 2" descr="F:\АТТЕСТАЦИЯ 2024\МОЁ сош 11\blagodarnost378458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2856"/>
            <a:ext cx="3168352" cy="4483517"/>
          </a:xfrm>
          <a:prstGeom prst="rect">
            <a:avLst/>
          </a:prstGeom>
          <a:noFill/>
        </p:spPr>
      </p:pic>
      <p:pic>
        <p:nvPicPr>
          <p:cNvPr id="45059" name="Picture 3" descr="F:\АТТЕСТАЦИЯ 2024\МОЁ сош 11\gramota378458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3240360" cy="45854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97800" cy="10842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15. Награды и поощрения </a:t>
            </a:r>
            <a:endParaRPr lang="ru-RU" altLang="ru-RU" sz="2800" i="1" dirty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3A1FE197-3D28-4DC7-AB41-5AAC26632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417638"/>
            <a:ext cx="8280920" cy="5846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Муниципальный уровень       Республиканский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</a:t>
            </a:r>
          </a:p>
        </p:txBody>
      </p:sp>
      <p:pic>
        <p:nvPicPr>
          <p:cNvPr id="44034" name="Picture 2" descr="F:\АТТЕСТАЦИЯ 2024\МОЁ сош 11\Атяшкина Е.А.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88840"/>
            <a:ext cx="3290337" cy="4653136"/>
          </a:xfrm>
          <a:prstGeom prst="rect">
            <a:avLst/>
          </a:prstGeom>
          <a:noFill/>
        </p:spPr>
      </p:pic>
      <p:pic>
        <p:nvPicPr>
          <p:cNvPr id="44035" name="Picture 3" descr="F:\АТТЕСТАЦИЯ 2024\МОЁ сош 11\ПОЧЕТНАЯ ГРАМОТА (АДМИНИСТР)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88840"/>
            <a:ext cx="3342372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333375"/>
            <a:ext cx="7797800" cy="1084263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 smtClean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 Дополнительная информация </a:t>
            </a:r>
            <a:endParaRPr lang="ru-RU" altLang="ru-RU" sz="2800" i="1" dirty="0">
              <a:solidFill>
                <a:srgbClr val="262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:\АТТЕСТАЦИЯ 2024\МОЁ сош 11\Screenshot_20240212_23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558" y="3524536"/>
            <a:ext cx="4778442" cy="3333464"/>
          </a:xfrm>
          <a:prstGeom prst="rect">
            <a:avLst/>
          </a:prstGeom>
          <a:noFill/>
        </p:spPr>
      </p:pic>
      <p:pic>
        <p:nvPicPr>
          <p:cNvPr id="10243" name="Picture 3" descr="C:\Users\1\Downloads\user_certificate (1)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4579848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640762" cy="1003300"/>
          </a:xfrm>
        </p:spPr>
        <p:txBody>
          <a:bodyPr/>
          <a:lstStyle/>
          <a:p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2. Внешний мониторинг</a:t>
            </a:r>
          </a:p>
        </p:txBody>
      </p:sp>
      <p:pic>
        <p:nvPicPr>
          <p:cNvPr id="1026" name="Picture 2" descr="V:\Атяшкина Е.А\СПРАВКА внешний монит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643050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748712" cy="1003300"/>
          </a:xfrm>
        </p:spPr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4. Результаты участие в инновационной </a:t>
            </a:r>
            <a:b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262699"/>
                </a:solidFill>
                <a:latin typeface="Times New Roman" pitchFamily="18" charset="0"/>
                <a:cs typeface="Times New Roman" pitchFamily="18" charset="0"/>
              </a:rPr>
              <a:t>(экспериментальной)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191683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АТТЕСТАЦИЯ 2024\сканы справок\img-240213202608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3649669" cy="51595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6643688"/>
            <a:ext cx="785813" cy="214312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503238" y="116632"/>
            <a:ext cx="8640762" cy="147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5. Резул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ьтаты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участия обучающихся во </a:t>
            </a:r>
            <a:b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Всероссийской предметной олимпиаде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="" xmlns:a16="http://schemas.microsoft.com/office/drawing/2014/main" id="{B5C4F180-F099-4C5E-88CB-CAD824ADB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1305773"/>
            <a:ext cx="3929062" cy="5012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Муниципальный этап</a:t>
            </a:r>
          </a:p>
        </p:txBody>
      </p:sp>
      <p:pic>
        <p:nvPicPr>
          <p:cNvPr id="19457" name="Picture 1" descr="F:\АТТЕСТАЦИЯ 2024\МОЁ сош 11\Таряйкина М., литера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3442279" cy="4869160"/>
          </a:xfrm>
          <a:prstGeom prst="rect">
            <a:avLst/>
          </a:prstGeom>
          <a:noFill/>
        </p:spPr>
      </p:pic>
      <p:pic>
        <p:nvPicPr>
          <p:cNvPr id="2050" name="Picture 2" descr="F:\АТТЕСТАЦИЯ 2024\сканы справок\img-240213202334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844824"/>
            <a:ext cx="3433645" cy="485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395288" y="333375"/>
            <a:ext cx="8748712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>
              <a:lnSpc>
                <a:spcPct val="93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chemeClr val="accent6"/>
                </a:solidFill>
              </a:rPr>
              <a:t>6. Позитивные результаты внеурочной деятельности обучающихся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2771800" y="1279556"/>
            <a:ext cx="3929062" cy="706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сети «Интернет»</a:t>
            </a:r>
          </a:p>
        </p:txBody>
      </p:sp>
      <p:pic>
        <p:nvPicPr>
          <p:cNvPr id="17409" name="Picture 1" descr="F:\АТТЕСТАЦИЯ 2024\МОЁ сош 11\Screenshot_20240128_234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3240360" cy="4545506"/>
          </a:xfrm>
          <a:prstGeom prst="rect">
            <a:avLst/>
          </a:prstGeom>
          <a:noFill/>
        </p:spPr>
      </p:pic>
      <p:pic>
        <p:nvPicPr>
          <p:cNvPr id="17410" name="Picture 2" descr="F:\АТТЕСТАЦИЯ 2024\МОЁ сош 11\svidetelstvo3784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04864"/>
            <a:ext cx="3114595" cy="4407446"/>
          </a:xfrm>
          <a:prstGeom prst="rect">
            <a:avLst/>
          </a:prstGeom>
          <a:noFill/>
        </p:spPr>
      </p:pic>
      <p:pic>
        <p:nvPicPr>
          <p:cNvPr id="17411" name="Picture 3" descr="F:\АТТЕСТАЦИЯ 2024\МОЁ сош 11\Screenshot_20240128_235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3059832" cy="4292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676442" y="726184"/>
            <a:ext cx="3888432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Муниципальный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643688"/>
            <a:ext cx="785813" cy="214312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5" name="Picture 1" descr="F:\АТТЕСТАЦИЯ 2024\МОЁ сош 11\IMG_20230131_000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3355553" cy="4796865"/>
          </a:xfrm>
          <a:prstGeom prst="rect">
            <a:avLst/>
          </a:prstGeom>
          <a:noFill/>
        </p:spPr>
      </p:pic>
      <p:pic>
        <p:nvPicPr>
          <p:cNvPr id="3074" name="Picture 2" descr="F:\АТТЕСТАЦИЯ 2024\сканы справок\img-240213202810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3433645" cy="4854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2676442" y="726184"/>
            <a:ext cx="3888432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Муниципальный </a:t>
            </a:r>
            <a:r>
              <a:rPr lang="ru-RU" sz="2400" b="1" kern="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уровень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6643688"/>
            <a:ext cx="785813" cy="214312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1" name="Picture 1" descr="F:\АТТЕСТАЦИЯ 2024\МОЁ сош 11\img-191218224105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117668" cy="4407421"/>
          </a:xfrm>
          <a:prstGeom prst="rect">
            <a:avLst/>
          </a:prstGeom>
          <a:noFill/>
        </p:spPr>
      </p:pic>
      <p:pic>
        <p:nvPicPr>
          <p:cNvPr id="15362" name="Picture 2" descr="F:\АТТЕСТАЦИЯ 2024\МОЁ сош 11\img-191218224140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88840"/>
            <a:ext cx="31071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607" name="Group 95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706103456"/>
              </p:ext>
            </p:extLst>
          </p:nvPr>
        </p:nvGraphicFramePr>
        <p:xfrm>
          <a:off x="465137" y="1772816"/>
          <a:ext cx="8678863" cy="1954330"/>
        </p:xfrm>
        <a:graphic>
          <a:graphicData uri="http://schemas.openxmlformats.org/drawingml/2006/table">
            <a:tbl>
              <a:tblPr/>
              <a:tblGrid>
                <a:gridCol w="59046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4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5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публикации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 к уроку внеклассного чтения «Песни военных лет».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сети Интернет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4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Тезисы по статье «</a:t>
                      </a:r>
                      <a:r>
                        <a:rPr kumimoji="0" lang="ru-RU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Атяшкин</a:t>
                      </a: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Михаил Ильич» (раздел «Участники войны»)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8059003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0" y="6643688"/>
            <a:ext cx="785813" cy="214312"/>
          </a:xfrm>
          <a:prstGeom prst="round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755576" y="116632"/>
            <a:ext cx="7797800" cy="1084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2800" b="1" kern="0" dirty="0">
                <a:solidFill>
                  <a:srgbClr val="262699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7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. Наличие</a:t>
            </a:r>
            <a:r>
              <a:rPr kumimoji="0" lang="ru-RU" altLang="ru-RU" sz="2800" b="1" i="0" u="none" strike="noStrike" kern="0" cap="none" spc="0" normalizeH="0" noProof="0" dirty="0">
                <a:ln>
                  <a:noFill/>
                </a:ln>
                <a:solidFill>
                  <a:srgbClr val="262699"/>
                </a:solidFill>
                <a:effectLst/>
                <a:uLnTx/>
                <a:uFillTx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публикаций </a:t>
            </a:r>
            <a:endParaRPr kumimoji="0" lang="ru-RU" altLang="ru-RU" sz="2800" b="1" i="1" u="none" strike="noStrike" kern="0" cap="none" spc="0" normalizeH="0" baseline="0" noProof="0" dirty="0">
              <a:ln>
                <a:noFill/>
              </a:ln>
              <a:solidFill>
                <a:srgbClr val="262699"/>
              </a:solidFill>
              <a:effectLst/>
              <a:uLnTx/>
              <a:uFillTx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Тема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5756</TotalTime>
  <Words>416</Words>
  <Application>Microsoft Office PowerPoint</Application>
  <PresentationFormat>Экран (4:3)</PresentationFormat>
  <Paragraphs>104</Paragraphs>
  <Slides>24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   Министерство образования РМ  Портфолио   Десятерик Елены Алексеевны, учителя русского языка и литературы МОУ «Средняя общеобразовательная школа №11» г.о.Саранск    </vt:lpstr>
      <vt:lpstr>1. Стабильные положительные результаты освоения обучающимися образовательных программ по итогам мониторингов, проводимых организацией</vt:lpstr>
      <vt:lpstr>2. Внешний мониторинг</vt:lpstr>
      <vt:lpstr>4. Результаты участие в инновационной  (экспериментальной) деятельности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форумах, радиопередачах (очно) и т.д. </vt:lpstr>
      <vt:lpstr>Слайд 13</vt:lpstr>
      <vt:lpstr>Слайд 14</vt:lpstr>
      <vt:lpstr>10. Проведение открытых уроков,  мастер-классов, мероприятий (очно)</vt:lpstr>
      <vt:lpstr>Слайд 16</vt:lpstr>
      <vt:lpstr>11.Наставничество</vt:lpstr>
      <vt:lpstr>12.Экспертная деятельность</vt:lpstr>
      <vt:lpstr>13.Общественно-педагогическая активность педагога</vt:lpstr>
      <vt:lpstr>14. Участие педагога в профессиональных конкурсах</vt:lpstr>
      <vt:lpstr>14. Участие педагога в профессиональных конкурсах</vt:lpstr>
      <vt:lpstr>15. Награды и поощрения </vt:lpstr>
      <vt:lpstr>15. Награды и поощрения </vt:lpstr>
      <vt:lpstr> Дополнительная информация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ПНПО в развитии (модернизации) образования страны</dc:title>
  <dc:creator>User User</dc:creator>
  <cp:lastModifiedBy>Учительская</cp:lastModifiedBy>
  <cp:revision>515</cp:revision>
  <cp:lastPrinted>1601-01-01T00:00:00Z</cp:lastPrinted>
  <dcterms:created xsi:type="dcterms:W3CDTF">2010-08-04T11:06:49Z</dcterms:created>
  <dcterms:modified xsi:type="dcterms:W3CDTF">2024-05-06T08:00:14Z</dcterms:modified>
</cp:coreProperties>
</file>